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596" r:id="rId3"/>
    <p:sldId id="604" r:id="rId4"/>
    <p:sldId id="597" r:id="rId5"/>
    <p:sldId id="591" r:id="rId6"/>
    <p:sldId id="358" r:id="rId7"/>
    <p:sldId id="595" r:id="rId8"/>
    <p:sldId id="594" r:id="rId9"/>
    <p:sldId id="600" r:id="rId10"/>
    <p:sldId id="603" r:id="rId11"/>
    <p:sldId id="593" r:id="rId12"/>
    <p:sldId id="587" r:id="rId13"/>
    <p:sldId id="590" r:id="rId14"/>
    <p:sldId id="560" r:id="rId15"/>
    <p:sldId id="543" r:id="rId16"/>
    <p:sldId id="544" r:id="rId17"/>
    <p:sldId id="537" r:id="rId18"/>
    <p:sldId id="388" r:id="rId19"/>
    <p:sldId id="545" r:id="rId20"/>
    <p:sldId id="552" r:id="rId21"/>
    <p:sldId id="533" r:id="rId22"/>
    <p:sldId id="598" r:id="rId23"/>
    <p:sldId id="547" r:id="rId24"/>
    <p:sldId id="550" r:id="rId25"/>
    <p:sldId id="551" r:id="rId26"/>
    <p:sldId id="582" r:id="rId27"/>
    <p:sldId id="583" r:id="rId28"/>
    <p:sldId id="584" r:id="rId29"/>
    <p:sldId id="553" r:id="rId30"/>
    <p:sldId id="512" r:id="rId31"/>
    <p:sldId id="424" r:id="rId32"/>
    <p:sldId id="456" r:id="rId33"/>
    <p:sldId id="519" r:id="rId34"/>
    <p:sldId id="542" r:id="rId35"/>
    <p:sldId id="426" r:id="rId36"/>
    <p:sldId id="577" r:id="rId37"/>
    <p:sldId id="578" r:id="rId38"/>
    <p:sldId id="579" r:id="rId39"/>
    <p:sldId id="580" r:id="rId40"/>
    <p:sldId id="520" r:id="rId41"/>
    <p:sldId id="521" r:id="rId42"/>
    <p:sldId id="523" r:id="rId43"/>
    <p:sldId id="515" r:id="rId44"/>
    <p:sldId id="514" r:id="rId45"/>
    <p:sldId id="599" r:id="rId46"/>
    <p:sldId id="518" r:id="rId47"/>
    <p:sldId id="438" r:id="rId48"/>
    <p:sldId id="585" r:id="rId49"/>
    <p:sldId id="575" r:id="rId50"/>
    <p:sldId id="554" r:id="rId51"/>
    <p:sldId id="439" r:id="rId52"/>
    <p:sldId id="494" r:id="rId53"/>
    <p:sldId id="503" r:id="rId54"/>
    <p:sldId id="567" r:id="rId55"/>
    <p:sldId id="565" r:id="rId56"/>
    <p:sldId id="566" r:id="rId57"/>
    <p:sldId id="568" r:id="rId58"/>
    <p:sldId id="569" r:id="rId59"/>
    <p:sldId id="570" r:id="rId60"/>
    <p:sldId id="571" r:id="rId61"/>
    <p:sldId id="561" r:id="rId62"/>
    <p:sldId id="516" r:id="rId63"/>
    <p:sldId id="267" r:id="rId64"/>
    <p:sldId id="572" r:id="rId65"/>
    <p:sldId id="573" r:id="rId66"/>
    <p:sldId id="574" r:id="rId67"/>
    <p:sldId id="483" r:id="rId68"/>
    <p:sldId id="484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2" autoAdjust="0"/>
    <p:restoredTop sz="97491" autoAdjust="0"/>
  </p:normalViewPr>
  <p:slideViewPr>
    <p:cSldViewPr>
      <p:cViewPr varScale="1">
        <p:scale>
          <a:sx n="70" d="100"/>
          <a:sy n="70" d="100"/>
        </p:scale>
        <p:origin x="147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3C4204-6E78-4AAF-BF3A-4378BD87035C}" type="doc">
      <dgm:prSet loTypeId="urn:microsoft.com/office/officeart/2005/8/layout/equation1" loCatId="process" qsTypeId="urn:microsoft.com/office/officeart/2005/8/quickstyle/3d1" qsCatId="3D" csTypeId="urn:microsoft.com/office/officeart/2005/8/colors/accent1_2" csCatId="accent1" phldr="1"/>
      <dgm:spPr/>
    </dgm:pt>
    <dgm:pt modelId="{E2E13B74-6DC1-4322-91BB-7156B449215B}">
      <dgm:prSet phldrT="[Text]"/>
      <dgm:spPr/>
      <dgm:t>
        <a:bodyPr/>
        <a:lstStyle/>
        <a:p>
          <a:r>
            <a:rPr lang="en-US" dirty="0" smtClean="0"/>
            <a:t>HTML 5</a:t>
          </a:r>
          <a:endParaRPr lang="en-US" dirty="0"/>
        </a:p>
      </dgm:t>
    </dgm:pt>
    <dgm:pt modelId="{BE1D3116-596F-4906-8AC0-6E3D0926C9CB}" type="parTrans" cxnId="{907CAA96-C03C-4587-B61B-B7F552761957}">
      <dgm:prSet/>
      <dgm:spPr/>
      <dgm:t>
        <a:bodyPr/>
        <a:lstStyle/>
        <a:p>
          <a:endParaRPr lang="en-US"/>
        </a:p>
      </dgm:t>
    </dgm:pt>
    <dgm:pt modelId="{15796BA1-FECA-490F-B6F2-DB6191763975}" type="sibTrans" cxnId="{907CAA96-C03C-4587-B61B-B7F552761957}">
      <dgm:prSet/>
      <dgm:spPr/>
      <dgm:t>
        <a:bodyPr/>
        <a:lstStyle/>
        <a:p>
          <a:endParaRPr lang="en-US"/>
        </a:p>
      </dgm:t>
    </dgm:pt>
    <dgm:pt modelId="{C5A9B1CC-978A-44F4-9467-1D58D0D9D549}">
      <dgm:prSet phldrT="[Text]"/>
      <dgm:spPr/>
      <dgm:t>
        <a:bodyPr/>
        <a:lstStyle/>
        <a:p>
          <a:r>
            <a:rPr lang="en-US" dirty="0" smtClean="0"/>
            <a:t>CSS 3</a:t>
          </a:r>
          <a:endParaRPr lang="en-US" dirty="0"/>
        </a:p>
      </dgm:t>
    </dgm:pt>
    <dgm:pt modelId="{AD1A4152-ADDE-48A7-AC37-C4A98674638D}" type="parTrans" cxnId="{CBFD9165-803D-4280-A75B-9A4BF788739A}">
      <dgm:prSet/>
      <dgm:spPr/>
      <dgm:t>
        <a:bodyPr/>
        <a:lstStyle/>
        <a:p>
          <a:endParaRPr lang="en-US"/>
        </a:p>
      </dgm:t>
    </dgm:pt>
    <dgm:pt modelId="{847B4D6C-C1EC-4150-A212-9DBF29E97354}" type="sibTrans" cxnId="{CBFD9165-803D-4280-A75B-9A4BF788739A}">
      <dgm:prSet/>
      <dgm:spPr/>
      <dgm:t>
        <a:bodyPr/>
        <a:lstStyle/>
        <a:p>
          <a:endParaRPr lang="en-US"/>
        </a:p>
      </dgm:t>
    </dgm:pt>
    <dgm:pt modelId="{33675994-45CB-4360-948D-47C22F19A212}">
      <dgm:prSet phldrT="[Text]"/>
      <dgm:spPr/>
      <dgm:t>
        <a:bodyPr/>
        <a:lstStyle/>
        <a:p>
          <a:r>
            <a:rPr lang="en-US" dirty="0" smtClean="0"/>
            <a:t>JS / TS</a:t>
          </a:r>
          <a:endParaRPr lang="en-US" dirty="0"/>
        </a:p>
      </dgm:t>
    </dgm:pt>
    <dgm:pt modelId="{6307B63D-8779-4D74-B164-49C8C1678031}" type="parTrans" cxnId="{74246F7D-7BD6-4A8E-979C-EDFACBAFA0C8}">
      <dgm:prSet/>
      <dgm:spPr/>
      <dgm:t>
        <a:bodyPr/>
        <a:lstStyle/>
        <a:p>
          <a:endParaRPr lang="en-US"/>
        </a:p>
      </dgm:t>
    </dgm:pt>
    <dgm:pt modelId="{0D8EB980-0BD0-4E9B-A0A1-736DAAC45CC2}" type="sibTrans" cxnId="{74246F7D-7BD6-4A8E-979C-EDFACBAFA0C8}">
      <dgm:prSet/>
      <dgm:spPr/>
      <dgm:t>
        <a:bodyPr/>
        <a:lstStyle/>
        <a:p>
          <a:endParaRPr lang="en-US"/>
        </a:p>
      </dgm:t>
    </dgm:pt>
    <dgm:pt modelId="{74774AB4-BAA4-4B1A-89C2-E104E05487D5}">
      <dgm:prSet phldrT="[Text]"/>
      <dgm:spPr/>
      <dgm:t>
        <a:bodyPr/>
        <a:lstStyle/>
        <a:p>
          <a:r>
            <a:rPr lang="en-US" dirty="0" smtClean="0"/>
            <a:t>Single Page App</a:t>
          </a:r>
          <a:endParaRPr lang="en-US" dirty="0"/>
        </a:p>
      </dgm:t>
    </dgm:pt>
    <dgm:pt modelId="{4702DFFE-0283-4BFF-AEC2-C910308C17C8}" type="parTrans" cxnId="{26E8E2CA-5020-4F1D-9D3B-40BD215BE80E}">
      <dgm:prSet/>
      <dgm:spPr/>
      <dgm:t>
        <a:bodyPr/>
        <a:lstStyle/>
        <a:p>
          <a:endParaRPr lang="en-US"/>
        </a:p>
      </dgm:t>
    </dgm:pt>
    <dgm:pt modelId="{00D5D3B1-EB72-4BC5-A54F-08ED1C7549BB}" type="sibTrans" cxnId="{26E8E2CA-5020-4F1D-9D3B-40BD215BE80E}">
      <dgm:prSet/>
      <dgm:spPr/>
      <dgm:t>
        <a:bodyPr/>
        <a:lstStyle/>
        <a:p>
          <a:endParaRPr lang="en-US"/>
        </a:p>
      </dgm:t>
    </dgm:pt>
    <dgm:pt modelId="{4547CD41-9D19-40B8-865C-04C35BC1BF58}" type="pres">
      <dgm:prSet presAssocID="{B63C4204-6E78-4AAF-BF3A-4378BD87035C}" presName="linearFlow" presStyleCnt="0">
        <dgm:presLayoutVars>
          <dgm:dir/>
          <dgm:resizeHandles val="exact"/>
        </dgm:presLayoutVars>
      </dgm:prSet>
      <dgm:spPr/>
    </dgm:pt>
    <dgm:pt modelId="{C92D8A13-1895-4D1C-A705-C7DF4F5437F5}" type="pres">
      <dgm:prSet presAssocID="{E2E13B74-6DC1-4322-91BB-7156B449215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863F21-740D-4777-BEF3-58057FD3D02E}" type="pres">
      <dgm:prSet presAssocID="{15796BA1-FECA-490F-B6F2-DB6191763975}" presName="spacerL" presStyleCnt="0"/>
      <dgm:spPr/>
    </dgm:pt>
    <dgm:pt modelId="{8C49DAC1-66BC-40C5-9259-EF29E479DFC0}" type="pres">
      <dgm:prSet presAssocID="{15796BA1-FECA-490F-B6F2-DB6191763975}" presName="sibTrans" presStyleLbl="sibTrans2D1" presStyleIdx="0" presStyleCnt="3"/>
      <dgm:spPr/>
      <dgm:t>
        <a:bodyPr/>
        <a:lstStyle/>
        <a:p>
          <a:endParaRPr lang="en-US"/>
        </a:p>
      </dgm:t>
    </dgm:pt>
    <dgm:pt modelId="{0AE33957-6849-4FE9-92E5-9AD4C4C41C56}" type="pres">
      <dgm:prSet presAssocID="{15796BA1-FECA-490F-B6F2-DB6191763975}" presName="spacerR" presStyleCnt="0"/>
      <dgm:spPr/>
    </dgm:pt>
    <dgm:pt modelId="{201BD9DA-7BBC-4CB4-8DC1-893ACF41FECF}" type="pres">
      <dgm:prSet presAssocID="{C5A9B1CC-978A-44F4-9467-1D58D0D9D54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5016E3-7E59-406C-AC94-8E85CACD679D}" type="pres">
      <dgm:prSet presAssocID="{847B4D6C-C1EC-4150-A212-9DBF29E97354}" presName="spacerL" presStyleCnt="0"/>
      <dgm:spPr/>
    </dgm:pt>
    <dgm:pt modelId="{D05B11FE-93DD-4FCB-B04D-1D9F4627FEDD}" type="pres">
      <dgm:prSet presAssocID="{847B4D6C-C1EC-4150-A212-9DBF29E97354}" presName="sibTrans" presStyleLbl="sibTrans2D1" presStyleIdx="1" presStyleCnt="3"/>
      <dgm:spPr/>
      <dgm:t>
        <a:bodyPr/>
        <a:lstStyle/>
        <a:p>
          <a:endParaRPr lang="en-US"/>
        </a:p>
      </dgm:t>
    </dgm:pt>
    <dgm:pt modelId="{E6830C5C-217C-4E1F-8BAC-1994340C8445}" type="pres">
      <dgm:prSet presAssocID="{847B4D6C-C1EC-4150-A212-9DBF29E97354}" presName="spacerR" presStyleCnt="0"/>
      <dgm:spPr/>
    </dgm:pt>
    <dgm:pt modelId="{08939C99-46A3-4FFF-8691-2BD03848224B}" type="pres">
      <dgm:prSet presAssocID="{33675994-45CB-4360-948D-47C22F19A21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12BC32-4286-4727-B5CD-9A5F1540173D}" type="pres">
      <dgm:prSet presAssocID="{0D8EB980-0BD0-4E9B-A0A1-736DAAC45CC2}" presName="spacerL" presStyleCnt="0"/>
      <dgm:spPr/>
    </dgm:pt>
    <dgm:pt modelId="{5C0B8A7C-81E8-4D77-9A9B-5CDC304B4683}" type="pres">
      <dgm:prSet presAssocID="{0D8EB980-0BD0-4E9B-A0A1-736DAAC45CC2}" presName="sibTrans" presStyleLbl="sibTrans2D1" presStyleIdx="2" presStyleCnt="3"/>
      <dgm:spPr/>
      <dgm:t>
        <a:bodyPr/>
        <a:lstStyle/>
        <a:p>
          <a:endParaRPr lang="en-US"/>
        </a:p>
      </dgm:t>
    </dgm:pt>
    <dgm:pt modelId="{35F7C1D7-5257-4EBD-96FA-B8956E8FB308}" type="pres">
      <dgm:prSet presAssocID="{0D8EB980-0BD0-4E9B-A0A1-736DAAC45CC2}" presName="spacerR" presStyleCnt="0"/>
      <dgm:spPr/>
    </dgm:pt>
    <dgm:pt modelId="{F1B65625-02D4-4F2F-8876-E86FD309D4E1}" type="pres">
      <dgm:prSet presAssocID="{74774AB4-BAA4-4B1A-89C2-E104E05487D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CE7B9C-11AF-44BA-9A85-048988C47831}" type="presOf" srcId="{74774AB4-BAA4-4B1A-89C2-E104E05487D5}" destId="{F1B65625-02D4-4F2F-8876-E86FD309D4E1}" srcOrd="0" destOrd="0" presId="urn:microsoft.com/office/officeart/2005/8/layout/equation1"/>
    <dgm:cxn modelId="{5D772F55-9AA4-4D27-B88C-7E48188DCACD}" type="presOf" srcId="{C5A9B1CC-978A-44F4-9467-1D58D0D9D549}" destId="{201BD9DA-7BBC-4CB4-8DC1-893ACF41FECF}" srcOrd="0" destOrd="0" presId="urn:microsoft.com/office/officeart/2005/8/layout/equation1"/>
    <dgm:cxn modelId="{26E8E2CA-5020-4F1D-9D3B-40BD215BE80E}" srcId="{B63C4204-6E78-4AAF-BF3A-4378BD87035C}" destId="{74774AB4-BAA4-4B1A-89C2-E104E05487D5}" srcOrd="3" destOrd="0" parTransId="{4702DFFE-0283-4BFF-AEC2-C910308C17C8}" sibTransId="{00D5D3B1-EB72-4BC5-A54F-08ED1C7549BB}"/>
    <dgm:cxn modelId="{A251CEFD-27E1-4DC6-A829-0760704AA757}" type="presOf" srcId="{33675994-45CB-4360-948D-47C22F19A212}" destId="{08939C99-46A3-4FFF-8691-2BD03848224B}" srcOrd="0" destOrd="0" presId="urn:microsoft.com/office/officeart/2005/8/layout/equation1"/>
    <dgm:cxn modelId="{BB309A78-CE0D-4F86-8274-977A2D8791A8}" type="presOf" srcId="{B63C4204-6E78-4AAF-BF3A-4378BD87035C}" destId="{4547CD41-9D19-40B8-865C-04C35BC1BF58}" srcOrd="0" destOrd="0" presId="urn:microsoft.com/office/officeart/2005/8/layout/equation1"/>
    <dgm:cxn modelId="{8E8885E3-6D12-466A-A2E4-3FB29D41B231}" type="presOf" srcId="{E2E13B74-6DC1-4322-91BB-7156B449215B}" destId="{C92D8A13-1895-4D1C-A705-C7DF4F5437F5}" srcOrd="0" destOrd="0" presId="urn:microsoft.com/office/officeart/2005/8/layout/equation1"/>
    <dgm:cxn modelId="{CBFD9165-803D-4280-A75B-9A4BF788739A}" srcId="{B63C4204-6E78-4AAF-BF3A-4378BD87035C}" destId="{C5A9B1CC-978A-44F4-9467-1D58D0D9D549}" srcOrd="1" destOrd="0" parTransId="{AD1A4152-ADDE-48A7-AC37-C4A98674638D}" sibTransId="{847B4D6C-C1EC-4150-A212-9DBF29E97354}"/>
    <dgm:cxn modelId="{3EBF88FB-BAF9-4C2C-A853-46ACF44740C3}" type="presOf" srcId="{0D8EB980-0BD0-4E9B-A0A1-736DAAC45CC2}" destId="{5C0B8A7C-81E8-4D77-9A9B-5CDC304B4683}" srcOrd="0" destOrd="0" presId="urn:microsoft.com/office/officeart/2005/8/layout/equation1"/>
    <dgm:cxn modelId="{907CAA96-C03C-4587-B61B-B7F552761957}" srcId="{B63C4204-6E78-4AAF-BF3A-4378BD87035C}" destId="{E2E13B74-6DC1-4322-91BB-7156B449215B}" srcOrd="0" destOrd="0" parTransId="{BE1D3116-596F-4906-8AC0-6E3D0926C9CB}" sibTransId="{15796BA1-FECA-490F-B6F2-DB6191763975}"/>
    <dgm:cxn modelId="{3C29ADD0-B4EE-408B-9069-E87FF8E44C7B}" type="presOf" srcId="{15796BA1-FECA-490F-B6F2-DB6191763975}" destId="{8C49DAC1-66BC-40C5-9259-EF29E479DFC0}" srcOrd="0" destOrd="0" presId="urn:microsoft.com/office/officeart/2005/8/layout/equation1"/>
    <dgm:cxn modelId="{693E95C6-3468-4D45-AE67-098E51957A3F}" type="presOf" srcId="{847B4D6C-C1EC-4150-A212-9DBF29E97354}" destId="{D05B11FE-93DD-4FCB-B04D-1D9F4627FEDD}" srcOrd="0" destOrd="0" presId="urn:microsoft.com/office/officeart/2005/8/layout/equation1"/>
    <dgm:cxn modelId="{74246F7D-7BD6-4A8E-979C-EDFACBAFA0C8}" srcId="{B63C4204-6E78-4AAF-BF3A-4378BD87035C}" destId="{33675994-45CB-4360-948D-47C22F19A212}" srcOrd="2" destOrd="0" parTransId="{6307B63D-8779-4D74-B164-49C8C1678031}" sibTransId="{0D8EB980-0BD0-4E9B-A0A1-736DAAC45CC2}"/>
    <dgm:cxn modelId="{3E6FFA29-AA37-47F5-B275-117457675163}" type="presParOf" srcId="{4547CD41-9D19-40B8-865C-04C35BC1BF58}" destId="{C92D8A13-1895-4D1C-A705-C7DF4F5437F5}" srcOrd="0" destOrd="0" presId="urn:microsoft.com/office/officeart/2005/8/layout/equation1"/>
    <dgm:cxn modelId="{D4A83717-A211-4B57-89A9-6B685C0D06DE}" type="presParOf" srcId="{4547CD41-9D19-40B8-865C-04C35BC1BF58}" destId="{4A863F21-740D-4777-BEF3-58057FD3D02E}" srcOrd="1" destOrd="0" presId="urn:microsoft.com/office/officeart/2005/8/layout/equation1"/>
    <dgm:cxn modelId="{66EEAB14-D98F-46CE-940D-2F506C3C890B}" type="presParOf" srcId="{4547CD41-9D19-40B8-865C-04C35BC1BF58}" destId="{8C49DAC1-66BC-40C5-9259-EF29E479DFC0}" srcOrd="2" destOrd="0" presId="urn:microsoft.com/office/officeart/2005/8/layout/equation1"/>
    <dgm:cxn modelId="{6F99FD57-53D0-4945-9C95-ACB2BE38718C}" type="presParOf" srcId="{4547CD41-9D19-40B8-865C-04C35BC1BF58}" destId="{0AE33957-6849-4FE9-92E5-9AD4C4C41C56}" srcOrd="3" destOrd="0" presId="urn:microsoft.com/office/officeart/2005/8/layout/equation1"/>
    <dgm:cxn modelId="{F28F95BF-185B-4EC2-A2D2-348DC6EDF5E1}" type="presParOf" srcId="{4547CD41-9D19-40B8-865C-04C35BC1BF58}" destId="{201BD9DA-7BBC-4CB4-8DC1-893ACF41FECF}" srcOrd="4" destOrd="0" presId="urn:microsoft.com/office/officeart/2005/8/layout/equation1"/>
    <dgm:cxn modelId="{6DDF8A97-FE16-4584-A2F1-74F5EA5C3023}" type="presParOf" srcId="{4547CD41-9D19-40B8-865C-04C35BC1BF58}" destId="{CA5016E3-7E59-406C-AC94-8E85CACD679D}" srcOrd="5" destOrd="0" presId="urn:microsoft.com/office/officeart/2005/8/layout/equation1"/>
    <dgm:cxn modelId="{9AECEDF0-7EDD-4C59-8D54-4E241A2F1CDF}" type="presParOf" srcId="{4547CD41-9D19-40B8-865C-04C35BC1BF58}" destId="{D05B11FE-93DD-4FCB-B04D-1D9F4627FEDD}" srcOrd="6" destOrd="0" presId="urn:microsoft.com/office/officeart/2005/8/layout/equation1"/>
    <dgm:cxn modelId="{FE5CC43F-689A-4555-9F90-1EC706FB7BC3}" type="presParOf" srcId="{4547CD41-9D19-40B8-865C-04C35BC1BF58}" destId="{E6830C5C-217C-4E1F-8BAC-1994340C8445}" srcOrd="7" destOrd="0" presId="urn:microsoft.com/office/officeart/2005/8/layout/equation1"/>
    <dgm:cxn modelId="{5826AAD9-2511-4C26-AC8F-55993B74E957}" type="presParOf" srcId="{4547CD41-9D19-40B8-865C-04C35BC1BF58}" destId="{08939C99-46A3-4FFF-8691-2BD03848224B}" srcOrd="8" destOrd="0" presId="urn:microsoft.com/office/officeart/2005/8/layout/equation1"/>
    <dgm:cxn modelId="{13CE4372-0635-4D30-966B-729E61C55EC5}" type="presParOf" srcId="{4547CD41-9D19-40B8-865C-04C35BC1BF58}" destId="{2912BC32-4286-4727-B5CD-9A5F1540173D}" srcOrd="9" destOrd="0" presId="urn:microsoft.com/office/officeart/2005/8/layout/equation1"/>
    <dgm:cxn modelId="{ED7C79BB-8641-4C52-A90A-510DA8E8FB97}" type="presParOf" srcId="{4547CD41-9D19-40B8-865C-04C35BC1BF58}" destId="{5C0B8A7C-81E8-4D77-9A9B-5CDC304B4683}" srcOrd="10" destOrd="0" presId="urn:microsoft.com/office/officeart/2005/8/layout/equation1"/>
    <dgm:cxn modelId="{1E971A36-8FAC-4424-9077-A5BEAF1B1B50}" type="presParOf" srcId="{4547CD41-9D19-40B8-865C-04C35BC1BF58}" destId="{35F7C1D7-5257-4EBD-96FA-B8956E8FB308}" srcOrd="11" destOrd="0" presId="urn:microsoft.com/office/officeart/2005/8/layout/equation1"/>
    <dgm:cxn modelId="{1201326F-B512-435F-A557-4A0DD0CF331D}" type="presParOf" srcId="{4547CD41-9D19-40B8-865C-04C35BC1BF58}" destId="{F1B65625-02D4-4F2F-8876-E86FD309D4E1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D8A13-1895-4D1C-A705-C7DF4F5437F5}">
      <dsp:nvSpPr>
        <dsp:cNvPr id="0" name=""/>
        <dsp:cNvSpPr/>
      </dsp:nvSpPr>
      <dsp:spPr>
        <a:xfrm>
          <a:off x="5015" y="884466"/>
          <a:ext cx="1393366" cy="13933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HTML 5</a:t>
          </a:r>
          <a:endParaRPr lang="en-US" sz="2200" kern="1200" dirty="0"/>
        </a:p>
      </dsp:txBody>
      <dsp:txXfrm>
        <a:off x="209069" y="1088520"/>
        <a:ext cx="985258" cy="985258"/>
      </dsp:txXfrm>
    </dsp:sp>
    <dsp:sp modelId="{8C49DAC1-66BC-40C5-9259-EF29E479DFC0}">
      <dsp:nvSpPr>
        <dsp:cNvPr id="0" name=""/>
        <dsp:cNvSpPr/>
      </dsp:nvSpPr>
      <dsp:spPr>
        <a:xfrm>
          <a:off x="1511522" y="1177073"/>
          <a:ext cx="808152" cy="808152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618643" y="1486110"/>
        <a:ext cx="593910" cy="190078"/>
      </dsp:txXfrm>
    </dsp:sp>
    <dsp:sp modelId="{201BD9DA-7BBC-4CB4-8DC1-893ACF41FECF}">
      <dsp:nvSpPr>
        <dsp:cNvPr id="0" name=""/>
        <dsp:cNvSpPr/>
      </dsp:nvSpPr>
      <dsp:spPr>
        <a:xfrm>
          <a:off x="2432816" y="884466"/>
          <a:ext cx="1393366" cy="13933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CSS 3</a:t>
          </a:r>
          <a:endParaRPr lang="en-US" sz="2200" kern="1200" dirty="0"/>
        </a:p>
      </dsp:txBody>
      <dsp:txXfrm>
        <a:off x="2636870" y="1088520"/>
        <a:ext cx="985258" cy="985258"/>
      </dsp:txXfrm>
    </dsp:sp>
    <dsp:sp modelId="{D05B11FE-93DD-4FCB-B04D-1D9F4627FEDD}">
      <dsp:nvSpPr>
        <dsp:cNvPr id="0" name=""/>
        <dsp:cNvSpPr/>
      </dsp:nvSpPr>
      <dsp:spPr>
        <a:xfrm>
          <a:off x="3939323" y="1177073"/>
          <a:ext cx="808152" cy="808152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4046444" y="1486110"/>
        <a:ext cx="593910" cy="190078"/>
      </dsp:txXfrm>
    </dsp:sp>
    <dsp:sp modelId="{08939C99-46A3-4FFF-8691-2BD03848224B}">
      <dsp:nvSpPr>
        <dsp:cNvPr id="0" name=""/>
        <dsp:cNvSpPr/>
      </dsp:nvSpPr>
      <dsp:spPr>
        <a:xfrm>
          <a:off x="4860617" y="884466"/>
          <a:ext cx="1393366" cy="13933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JS / TS</a:t>
          </a:r>
          <a:endParaRPr lang="en-US" sz="2200" kern="1200" dirty="0"/>
        </a:p>
      </dsp:txBody>
      <dsp:txXfrm>
        <a:off x="5064671" y="1088520"/>
        <a:ext cx="985258" cy="985258"/>
      </dsp:txXfrm>
    </dsp:sp>
    <dsp:sp modelId="{5C0B8A7C-81E8-4D77-9A9B-5CDC304B4683}">
      <dsp:nvSpPr>
        <dsp:cNvPr id="0" name=""/>
        <dsp:cNvSpPr/>
      </dsp:nvSpPr>
      <dsp:spPr>
        <a:xfrm>
          <a:off x="6367124" y="1177073"/>
          <a:ext cx="808152" cy="808152"/>
        </a:xfrm>
        <a:prstGeom prst="mathEqual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6474245" y="1343552"/>
        <a:ext cx="593910" cy="475194"/>
      </dsp:txXfrm>
    </dsp:sp>
    <dsp:sp modelId="{F1B65625-02D4-4F2F-8876-E86FD309D4E1}">
      <dsp:nvSpPr>
        <dsp:cNvPr id="0" name=""/>
        <dsp:cNvSpPr/>
      </dsp:nvSpPr>
      <dsp:spPr>
        <a:xfrm>
          <a:off x="7288418" y="884466"/>
          <a:ext cx="1393366" cy="13933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Single Page App</a:t>
          </a:r>
          <a:endParaRPr lang="en-US" sz="2200" kern="1200" dirty="0"/>
        </a:p>
      </dsp:txBody>
      <dsp:txXfrm>
        <a:off x="7492472" y="1088520"/>
        <a:ext cx="985258" cy="9852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6B76F-F4C9-4E0A-AC33-0B6D1C0D747C}" type="datetimeFigureOut">
              <a:rPr lang="en-US" smtClean="0"/>
              <a:pPr/>
              <a:t>7/3/2019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02C08-3FE2-4DEB-97CF-931CA695B9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70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http://www.syntaxsuccess.com/angular-2-samples/#/about</a:t>
            </a:r>
          </a:p>
          <a:p>
            <a:r>
              <a:rPr lang="en-US" dirty="0" smtClean="0"/>
              <a:t>http://angular-tips.com/blog/2015/05/an-introduction-to-angular-2/</a:t>
            </a:r>
          </a:p>
          <a:p>
            <a:r>
              <a:rPr lang="en-US" smtClean="0"/>
              <a:t>Angular2js.com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02C08-3FE2-4DEB-97CF-931CA695B9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22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1" dirty="0" smtClean="0"/>
              <a:t>Create work folder in C drive then, </a:t>
            </a:r>
            <a:r>
              <a:rPr lang="en-IN" sz="1200" b="1" dirty="0" err="1" smtClean="0"/>
              <a:t>npm</a:t>
            </a:r>
            <a:r>
              <a:rPr lang="en-IN" sz="1200" b="1" dirty="0" smtClean="0"/>
              <a:t> install @angular/cli</a:t>
            </a:r>
          </a:p>
          <a:p>
            <a:r>
              <a:rPr lang="en-IN" sz="1200" b="1" dirty="0" smtClean="0"/>
              <a:t>Set path : c:\work\node_modules\bin</a:t>
            </a:r>
          </a:p>
          <a:p>
            <a:r>
              <a:rPr lang="en-IN" sz="1200" b="1" dirty="0" smtClean="0"/>
              <a:t>C:\work&gt; ng new </a:t>
            </a:r>
            <a:r>
              <a:rPr lang="en-IN" sz="1200" b="1" dirty="0" err="1" smtClean="0"/>
              <a:t>myapp</a:t>
            </a:r>
            <a:endParaRPr lang="en-IN" sz="1200" b="1" dirty="0" smtClean="0"/>
          </a:p>
          <a:p>
            <a:r>
              <a:rPr lang="en-IN" sz="1200" b="1" dirty="0" smtClean="0"/>
              <a:t>c:\work&gt; cd </a:t>
            </a:r>
            <a:r>
              <a:rPr lang="en-IN" sz="1200" b="1" dirty="0" err="1" smtClean="0"/>
              <a:t>myapp</a:t>
            </a:r>
            <a:endParaRPr lang="en-IN" sz="1200" b="1" dirty="0" smtClean="0"/>
          </a:p>
          <a:p>
            <a:r>
              <a:rPr lang="en-IN" sz="1200" b="1" dirty="0" smtClean="0"/>
              <a:t>C:\work&gt;ng serve                  </a:t>
            </a:r>
          </a:p>
          <a:p>
            <a:r>
              <a:rPr lang="en-IN" sz="1200" b="1" dirty="0" smtClean="0"/>
              <a:t> (open browser and type localhost:4200)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A90218-A753-4675-94FB-E82517B0560A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3164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C:\users\murthy\appdata\roaming\npm</a:t>
            </a:r>
            <a:r>
              <a:rPr lang="en-IN" baseline="0" dirty="0" smtClean="0"/>
              <a:t>&gt; ng –version</a:t>
            </a:r>
          </a:p>
          <a:p>
            <a:r>
              <a:rPr lang="en-IN" baseline="0" dirty="0" smtClean="0"/>
              <a:t>…..ng new </a:t>
            </a:r>
            <a:r>
              <a:rPr lang="en-IN" baseline="0" dirty="0" err="1" smtClean="0"/>
              <a:t>angularapp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02C08-3FE2-4DEB-97CF-931CA695B9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02C08-3FE2-4DEB-97CF-931CA695B9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4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02C08-3FE2-4DEB-97CF-931CA695B90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99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get the product data, the user loads the application (#1) and enters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 ID (#2). The view informs the controller (#3), which updates the model (#4)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makes an HTTP request (#5) to a remote server via the $http service.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AngularJS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populates the properties of the model with the retrieved data (#5), and the changes in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are automatically reflected in the UI via a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binding expression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(#6). The user then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sees the data about the requested product (#7).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display a value of the model’s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productName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property, you could add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following HTML template to the view: &lt;p&gt;{{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productName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}}&lt;/p&gt;.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AngularJS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compile this template into the JavaScript code. The double curly braces will display (and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automatically update) the product name in a view. The changes in the UI are propagated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model if the user modifies the product data in the view. This two-directional update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mechanism is called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two-way data binding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02C08-3FE2-4DEB-97CF-931CA695B90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70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602C08-3FE2-4DEB-97CF-931CA695B90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37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file:///\\192.168.1.99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ingle_responsibility_principl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augury.angular.io/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4.jpeg"/><Relationship Id="rId7" Type="http://schemas.openxmlformats.org/officeDocument/2006/relationships/diagramData" Target="../diagrams/data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diagramDrawing" Target="../diagrams/drawing1.xml"/><Relationship Id="rId5" Type="http://schemas.openxmlformats.org/officeDocument/2006/relationships/image" Target="../media/image6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5.jpeg"/><Relationship Id="rId9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craft.tv/courses/angular/components/templates-styles-view-encapsulation/#_viewencapsulation_native" TargetMode="Externa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 txBox="1">
            <a:spLocks/>
          </p:cNvSpPr>
          <p:nvPr/>
        </p:nvSpPr>
        <p:spPr bwMode="auto">
          <a:xfrm>
            <a:off x="30328" y="4909564"/>
            <a:ext cx="4909403" cy="1372736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800" dirty="0" err="1">
                <a:solidFill>
                  <a:srgbClr val="FFFF00"/>
                </a:solidFill>
              </a:rPr>
              <a:t>D.S.R.Murthy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M.Tech</a:t>
            </a:r>
            <a:r>
              <a:rPr lang="en-US" dirty="0">
                <a:solidFill>
                  <a:srgbClr val="FFFF00"/>
                </a:solidFill>
              </a:rPr>
              <a:t> (IT)</a:t>
            </a:r>
          </a:p>
          <a:p>
            <a:pPr algn="ctr" eaLnBrk="1" hangingPunct="1"/>
            <a:r>
              <a:rPr lang="en-US" dirty="0">
                <a:solidFill>
                  <a:srgbClr val="FFFF00"/>
                </a:solidFill>
              </a:rPr>
              <a:t>Software Architect  &amp; Corporate Trainer</a:t>
            </a:r>
          </a:p>
          <a:p>
            <a:pPr algn="ctr" eaLnBrk="1" hangingPunct="1"/>
            <a:r>
              <a:rPr lang="en-US" dirty="0">
                <a:solidFill>
                  <a:srgbClr val="FFFF00"/>
                </a:solidFill>
              </a:rPr>
              <a:t>Experience : </a:t>
            </a:r>
            <a:r>
              <a:rPr lang="en-US" dirty="0" smtClean="0">
                <a:solidFill>
                  <a:srgbClr val="FFFF00"/>
                </a:solidFill>
              </a:rPr>
              <a:t>28 </a:t>
            </a:r>
            <a:r>
              <a:rPr lang="en-US" dirty="0">
                <a:solidFill>
                  <a:srgbClr val="FFFF00"/>
                </a:solidFill>
              </a:rPr>
              <a:t>years</a:t>
            </a:r>
          </a:p>
          <a:p>
            <a:pPr algn="ctr" eaLnBrk="1" hangingPunct="1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>
          <a:xfrm>
            <a:off x="4931201" y="14778"/>
            <a:ext cx="4191000" cy="6828444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b="1" u="sng" dirty="0">
                <a:solidFill>
                  <a:schemeClr val="bg1"/>
                </a:solidFill>
              </a:rPr>
              <a:t>Specialization</a:t>
            </a:r>
          </a:p>
          <a:p>
            <a:pPr algn="r">
              <a:spcBef>
                <a:spcPts val="40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Dotnet</a:t>
            </a:r>
            <a:r>
              <a:rPr lang="en-US" dirty="0">
                <a:solidFill>
                  <a:schemeClr val="bg1"/>
                </a:solidFill>
              </a:rPr>
              <a:t> Core 2.0, </a:t>
            </a:r>
            <a:r>
              <a:rPr lang="en-US" dirty="0" err="1">
                <a:solidFill>
                  <a:schemeClr val="bg1"/>
                </a:solidFill>
              </a:rPr>
              <a:t>ASP.Net</a:t>
            </a:r>
            <a:r>
              <a:rPr lang="en-US" dirty="0">
                <a:solidFill>
                  <a:schemeClr val="bg1"/>
                </a:solidFill>
              </a:rPr>
              <a:t> Core 2.0</a:t>
            </a:r>
          </a:p>
          <a:p>
            <a:pPr algn="r">
              <a:spcBef>
                <a:spcPts val="4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C# 7.0, WPF 4.5 .2 with Blend</a:t>
            </a:r>
          </a:p>
          <a:p>
            <a:pPr algn="r">
              <a:spcBef>
                <a:spcPts val="400"/>
              </a:spcBef>
              <a:defRPr/>
            </a:pPr>
            <a:r>
              <a:rPr lang="en-US" dirty="0" err="1">
                <a:solidFill>
                  <a:schemeClr val="bg1"/>
                </a:solidFill>
              </a:rPr>
              <a:t>ASP.Net</a:t>
            </a:r>
            <a:r>
              <a:rPr lang="en-US" dirty="0">
                <a:solidFill>
                  <a:schemeClr val="bg1"/>
                </a:solidFill>
              </a:rPr>
              <a:t>  MVC 2.0 &amp; </a:t>
            </a:r>
            <a:r>
              <a:rPr lang="en-US" dirty="0" smtClean="0">
                <a:solidFill>
                  <a:schemeClr val="bg1"/>
                </a:solidFill>
              </a:rPr>
              <a:t>Micro services</a:t>
            </a: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4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WCF 4.5.1, Web API, WF  4.5.1</a:t>
            </a:r>
          </a:p>
          <a:p>
            <a:pPr algn="r"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bg1"/>
                </a:solidFill>
              </a:rPr>
              <a:t>Machine learning with Python &amp; </a:t>
            </a:r>
            <a:r>
              <a:rPr lang="en-US" dirty="0" err="1" smtClean="0">
                <a:solidFill>
                  <a:schemeClr val="bg1"/>
                </a:solidFill>
              </a:rPr>
              <a:t>DJango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pPr algn="r"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bg1"/>
                </a:solidFill>
              </a:rPr>
              <a:t>DevOps,  GIT, Jenkins, Docker</a:t>
            </a: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bg1"/>
                </a:solidFill>
              </a:rPr>
              <a:t>MEAN stack and MERN stack</a:t>
            </a: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4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UML 2 and OOAD</a:t>
            </a:r>
          </a:p>
          <a:p>
            <a:pPr algn="r">
              <a:spcBef>
                <a:spcPts val="4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HTML 5, CSS 3, SASS, </a:t>
            </a:r>
            <a:r>
              <a:rPr lang="en-US" dirty="0" smtClean="0">
                <a:solidFill>
                  <a:schemeClr val="bg1"/>
                </a:solidFill>
              </a:rPr>
              <a:t>Bootstrap</a:t>
            </a: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4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65 </a:t>
            </a:r>
            <a:r>
              <a:rPr lang="en-US" dirty="0" err="1">
                <a:solidFill>
                  <a:schemeClr val="bg1"/>
                </a:solidFill>
              </a:rPr>
              <a:t>.Net</a:t>
            </a:r>
            <a:r>
              <a:rPr lang="en-US" dirty="0">
                <a:solidFill>
                  <a:schemeClr val="bg1"/>
                </a:solidFill>
              </a:rPr>
              <a:t> Design  Patterns</a:t>
            </a:r>
          </a:p>
          <a:p>
            <a:pPr algn="r">
              <a:spcBef>
                <a:spcPts val="4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ES 6, </a:t>
            </a:r>
            <a:r>
              <a:rPr lang="en-US" dirty="0" err="1">
                <a:solidFill>
                  <a:schemeClr val="bg1"/>
                </a:solidFill>
              </a:rPr>
              <a:t>Jquery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3.x,D3.js</a:t>
            </a: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bg1"/>
                </a:solidFill>
              </a:rPr>
              <a:t>Aurelia, </a:t>
            </a:r>
            <a:r>
              <a:rPr lang="en-US" dirty="0">
                <a:solidFill>
                  <a:schemeClr val="bg1"/>
                </a:solidFill>
              </a:rPr>
              <a:t>Post CSS, </a:t>
            </a:r>
            <a:r>
              <a:rPr lang="en-US" dirty="0" smtClean="0">
                <a:solidFill>
                  <a:schemeClr val="bg1"/>
                </a:solidFill>
              </a:rPr>
              <a:t>Lost Grid, </a:t>
            </a:r>
            <a:r>
              <a:rPr lang="en-US" dirty="0">
                <a:solidFill>
                  <a:schemeClr val="bg1"/>
                </a:solidFill>
              </a:rPr>
              <a:t>AMD </a:t>
            </a:r>
          </a:p>
          <a:p>
            <a:pPr algn="r">
              <a:spcBef>
                <a:spcPts val="4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Typescript, Angular </a:t>
            </a:r>
            <a:r>
              <a:rPr lang="en-US" dirty="0" smtClean="0">
                <a:solidFill>
                  <a:schemeClr val="bg1"/>
                </a:solidFill>
              </a:rPr>
              <a:t>7.0  / 8.0 </a:t>
            </a: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400"/>
              </a:spcBef>
              <a:defRPr/>
            </a:pPr>
            <a:r>
              <a:rPr lang="en-US" dirty="0" err="1" smtClean="0">
                <a:solidFill>
                  <a:schemeClr val="bg1"/>
                </a:solidFill>
              </a:rPr>
              <a:t>Haxe</a:t>
            </a:r>
            <a:r>
              <a:rPr lang="en-US" dirty="0" smtClean="0">
                <a:solidFill>
                  <a:schemeClr val="bg1"/>
                </a:solidFill>
              </a:rPr>
              <a:t>  , </a:t>
            </a:r>
            <a:r>
              <a:rPr lang="en-US" dirty="0" err="1" smtClean="0">
                <a:solidFill>
                  <a:schemeClr val="bg1"/>
                </a:solidFill>
              </a:rPr>
              <a:t>Vue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js</a:t>
            </a:r>
            <a:r>
              <a:rPr lang="en-US" dirty="0" smtClean="0">
                <a:solidFill>
                  <a:schemeClr val="bg1"/>
                </a:solidFill>
              </a:rPr>
              <a:t>, Oracle </a:t>
            </a:r>
            <a:r>
              <a:rPr lang="en-US" dirty="0">
                <a:solidFill>
                  <a:schemeClr val="bg1"/>
                </a:solidFill>
              </a:rPr>
              <a:t>Jet, </a:t>
            </a:r>
            <a:r>
              <a:rPr lang="en-US" dirty="0" smtClean="0">
                <a:solidFill>
                  <a:schemeClr val="bg1"/>
                </a:solidFill>
              </a:rPr>
              <a:t>Open UI 5 </a:t>
            </a: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4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Metal </a:t>
            </a:r>
            <a:r>
              <a:rPr lang="en-US" dirty="0" err="1">
                <a:solidFill>
                  <a:schemeClr val="bg1"/>
                </a:solidFill>
              </a:rPr>
              <a:t>js</a:t>
            </a:r>
            <a:r>
              <a:rPr lang="en-US" dirty="0">
                <a:solidFill>
                  <a:schemeClr val="bg1"/>
                </a:solidFill>
              </a:rPr>
              <a:t>, React &amp;  </a:t>
            </a:r>
            <a:r>
              <a:rPr lang="en-US" dirty="0" smtClean="0">
                <a:solidFill>
                  <a:schemeClr val="bg1"/>
                </a:solidFill>
              </a:rPr>
              <a:t>Redux , </a:t>
            </a:r>
            <a:r>
              <a:rPr lang="en-US" dirty="0" err="1" smtClean="0">
                <a:solidFill>
                  <a:schemeClr val="bg1"/>
                </a:solidFill>
              </a:rPr>
              <a:t>Mobx</a:t>
            </a:r>
            <a:r>
              <a:rPr lang="en-US" dirty="0" smtClean="0">
                <a:solidFill>
                  <a:schemeClr val="bg1"/>
                </a:solidFill>
              </a:rPr>
              <a:t>  </a:t>
            </a: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4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Ext JS 6, Backbone ,Kendo </a:t>
            </a:r>
            <a:r>
              <a:rPr lang="en-US" dirty="0" smtClean="0">
                <a:solidFill>
                  <a:schemeClr val="bg1"/>
                </a:solidFill>
              </a:rPr>
              <a:t>UI, </a:t>
            </a: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4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Node </a:t>
            </a:r>
            <a:r>
              <a:rPr lang="en-US" dirty="0" err="1">
                <a:solidFill>
                  <a:schemeClr val="bg1"/>
                </a:solidFill>
              </a:rPr>
              <a:t>js</a:t>
            </a:r>
            <a:r>
              <a:rPr lang="en-US" dirty="0">
                <a:solidFill>
                  <a:schemeClr val="bg1"/>
                </a:solidFill>
              </a:rPr>
              <a:t>, Mongo DB &amp; </a:t>
            </a:r>
            <a:r>
              <a:rPr lang="en-US" dirty="0" err="1">
                <a:solidFill>
                  <a:schemeClr val="bg1"/>
                </a:solidFill>
              </a:rPr>
              <a:t>Restify</a:t>
            </a:r>
            <a:r>
              <a:rPr lang="en-US" dirty="0">
                <a:solidFill>
                  <a:schemeClr val="bg1"/>
                </a:solidFill>
              </a:rPr>
              <a:t>  </a:t>
            </a:r>
          </a:p>
          <a:p>
            <a:pPr algn="r">
              <a:spcBef>
                <a:spcPts val="4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Mocha, </a:t>
            </a:r>
            <a:r>
              <a:rPr lang="en-US" dirty="0" err="1">
                <a:solidFill>
                  <a:schemeClr val="bg1"/>
                </a:solidFill>
              </a:rPr>
              <a:t>Jasmine,Protractor</a:t>
            </a:r>
            <a:r>
              <a:rPr lang="en-US" dirty="0">
                <a:solidFill>
                  <a:schemeClr val="bg1"/>
                </a:solidFill>
              </a:rPr>
              <a:t>, Karma</a:t>
            </a:r>
          </a:p>
          <a:p>
            <a:pPr algn="r">
              <a:spcBef>
                <a:spcPts val="400"/>
              </a:spcBef>
              <a:defRPr/>
            </a:pPr>
            <a:r>
              <a:rPr lang="en-US" dirty="0">
                <a:solidFill>
                  <a:schemeClr val="bg1"/>
                </a:solidFill>
              </a:rPr>
              <a:t>Docker, </a:t>
            </a:r>
            <a:r>
              <a:rPr lang="en-US" dirty="0" err="1">
                <a:solidFill>
                  <a:schemeClr val="bg1"/>
                </a:solidFill>
              </a:rPr>
              <a:t>Webpack</a:t>
            </a:r>
            <a:r>
              <a:rPr lang="en-US" dirty="0">
                <a:solidFill>
                  <a:schemeClr val="bg1"/>
                </a:solidFill>
              </a:rPr>
              <a:t>, Grunt, Gulp,</a:t>
            </a:r>
          </a:p>
          <a:p>
            <a:pPr algn="r">
              <a:spcBef>
                <a:spcPts val="600"/>
              </a:spcBef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82746"/>
            <a:ext cx="2009202" cy="3041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6"/>
          <p:cNvSpPr txBox="1"/>
          <p:nvPr/>
        </p:nvSpPr>
        <p:spPr>
          <a:xfrm>
            <a:off x="21798" y="3225062"/>
            <a:ext cx="4909403" cy="64633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600" b="1" dirty="0" smtClean="0">
                <a:solidFill>
                  <a:srgbClr val="FFFF00"/>
                </a:solidFill>
              </a:rPr>
              <a:t>Angular 8.x</a:t>
            </a:r>
          </a:p>
        </p:txBody>
      </p:sp>
    </p:spTree>
    <p:extLst>
      <p:ext uri="{BB962C8B-B14F-4D97-AF65-F5344CB8AC3E}">
        <p14:creationId xmlns:p14="http://schemas.microsoft.com/office/powerpoint/2010/main" val="276792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236" y="-16207"/>
            <a:ext cx="9144000" cy="64633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Angular 9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7536" y="630124"/>
            <a:ext cx="11658600" cy="72184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0236" y="838200"/>
            <a:ext cx="9144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032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927"/>
            <a:ext cx="9144000" cy="552450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Angular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317" y="561493"/>
            <a:ext cx="8610600" cy="10464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i="1" dirty="0" smtClean="0"/>
              <a:t>To install ng cli with particular version:</a:t>
            </a:r>
          </a:p>
          <a:p>
            <a:pPr>
              <a:lnSpc>
                <a:spcPct val="150000"/>
              </a:lnSpc>
            </a:pPr>
            <a:r>
              <a:rPr lang="en-US" altLang="en-US" sz="3200" dirty="0" err="1" smtClean="0">
                <a:solidFill>
                  <a:srgbClr val="242729"/>
                </a:solidFill>
                <a:latin typeface="Consolas" panose="020B0609020204030204" pitchFamily="49" charset="0"/>
              </a:rPr>
              <a:t>npm</a:t>
            </a:r>
            <a:r>
              <a:rPr lang="en-US" altLang="en-US" sz="3200" dirty="0" smtClean="0">
                <a:solidFill>
                  <a:srgbClr val="242729"/>
                </a:solidFill>
                <a:latin typeface="Consolas" panose="020B0609020204030204" pitchFamily="49" charset="0"/>
              </a:rPr>
              <a:t> install –g  @angular/cli@1.6 </a:t>
            </a:r>
            <a:r>
              <a:rPr lang="en-US" altLang="en-US" sz="28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en-US" sz="2800" dirty="0"/>
              <a:t>c</a:t>
            </a:r>
            <a:r>
              <a:rPr lang="en-US" altLang="en-US" sz="2800" dirty="0" smtClean="0"/>
              <a:t>:\&gt;ng new </a:t>
            </a:r>
            <a:r>
              <a:rPr lang="en-US" altLang="en-US" sz="2800" dirty="0" err="1" smtClean="0"/>
              <a:t>angulartraining</a:t>
            </a:r>
            <a:endParaRPr lang="en-US" altLang="en-US" sz="2800" dirty="0" smtClean="0"/>
          </a:p>
          <a:p>
            <a:pPr>
              <a:lnSpc>
                <a:spcPct val="150000"/>
              </a:lnSpc>
            </a:pPr>
            <a:r>
              <a:rPr lang="en-US" altLang="en-US" sz="2800" dirty="0" smtClean="0"/>
              <a:t>c:\&gt;cd </a:t>
            </a:r>
            <a:r>
              <a:rPr lang="en-US" altLang="en-US" sz="2800" dirty="0" err="1" smtClean="0"/>
              <a:t>angulartraining</a:t>
            </a:r>
            <a:endParaRPr lang="en-US" altLang="en-US" sz="2800" dirty="0" smtClean="0"/>
          </a:p>
          <a:p>
            <a:pPr>
              <a:lnSpc>
                <a:spcPct val="150000"/>
              </a:lnSpc>
            </a:pPr>
            <a:r>
              <a:rPr lang="en-US" altLang="en-US" sz="2800" dirty="0"/>
              <a:t>c</a:t>
            </a:r>
            <a:r>
              <a:rPr lang="en-US" altLang="en-US" sz="2800" dirty="0" smtClean="0"/>
              <a:t>:\&gt;ng serve</a:t>
            </a:r>
          </a:p>
          <a:p>
            <a:pPr>
              <a:lnSpc>
                <a:spcPct val="150000"/>
              </a:lnSpc>
            </a:pPr>
            <a:r>
              <a:rPr lang="en-US" altLang="en-US" sz="2000" dirty="0" smtClean="0">
                <a:latin typeface="Arial" panose="020B0604020202020204" pitchFamily="34" charset="0"/>
              </a:rPr>
              <a:t>Or</a:t>
            </a:r>
          </a:p>
          <a:p>
            <a:pPr>
              <a:lnSpc>
                <a:spcPct val="150000"/>
              </a:lnSpc>
            </a:pPr>
            <a:r>
              <a:rPr lang="en-US" altLang="en-US" sz="2000" dirty="0" smtClean="0">
                <a:latin typeface="Arial" panose="020B0604020202020204" pitchFamily="34" charset="0"/>
              </a:rPr>
              <a:t>Install latest and in </a:t>
            </a:r>
            <a:r>
              <a:rPr lang="en-US" altLang="en-US" sz="2000" dirty="0" err="1" smtClean="0">
                <a:latin typeface="Arial" panose="020B0604020202020204" pitchFamily="34" charset="0"/>
              </a:rPr>
              <a:t>package.json</a:t>
            </a:r>
            <a:r>
              <a:rPr lang="en-US" altLang="en-US" sz="2000" dirty="0" smtClean="0">
                <a:latin typeface="Arial" panose="020B0604020202020204" pitchFamily="34" charset="0"/>
              </a:rPr>
              <a:t>, specify version</a:t>
            </a:r>
          </a:p>
          <a:p>
            <a:pPr>
              <a:lnSpc>
                <a:spcPct val="150000"/>
              </a:lnSpc>
            </a:pPr>
            <a:r>
              <a:rPr lang="en-US" altLang="en-US" sz="2000" dirty="0">
                <a:solidFill>
                  <a:srgbClr val="242729"/>
                </a:solidFill>
                <a:latin typeface="Consolas" panose="020B0609020204030204" pitchFamily="49" charset="0"/>
              </a:rPr>
              <a:t>dependencies": { "@angular/animations": "^4.3.4", "@angular/common": "^</a:t>
            </a:r>
            <a:r>
              <a:rPr lang="en-US" altLang="en-US" sz="2000" dirty="0" smtClean="0">
                <a:solidFill>
                  <a:srgbClr val="242729"/>
                </a:solidFill>
                <a:latin typeface="Consolas" panose="020B0609020204030204" pitchFamily="49" charset="0"/>
              </a:rPr>
              <a:t>4.3.4“…..</a:t>
            </a:r>
          </a:p>
          <a:p>
            <a:pPr>
              <a:lnSpc>
                <a:spcPct val="150000"/>
              </a:lnSpc>
            </a:pPr>
            <a:r>
              <a:rPr lang="en-US" altLang="en-US" sz="2000" dirty="0" err="1">
                <a:solidFill>
                  <a:srgbClr val="242729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2000" dirty="0" err="1" smtClean="0">
                <a:solidFill>
                  <a:srgbClr val="242729"/>
                </a:solidFill>
                <a:latin typeface="Consolas" panose="020B0609020204030204" pitchFamily="49" charset="0"/>
              </a:rPr>
              <a:t>pm</a:t>
            </a:r>
            <a:r>
              <a:rPr lang="en-US" altLang="en-US" sz="2000" dirty="0" smtClean="0">
                <a:solidFill>
                  <a:srgbClr val="242729"/>
                </a:solidFill>
                <a:latin typeface="Consolas" panose="020B0609020204030204" pitchFamily="49" charset="0"/>
              </a:rPr>
              <a:t> install</a:t>
            </a:r>
          </a:p>
          <a:p>
            <a:pPr>
              <a:lnSpc>
                <a:spcPct val="150000"/>
              </a:lnSpc>
            </a:pPr>
            <a:r>
              <a:rPr lang="en-US" altLang="en-US" sz="2000" dirty="0" smtClean="0">
                <a:solidFill>
                  <a:srgbClr val="242729"/>
                </a:solidFill>
                <a:latin typeface="Consolas" panose="020B0609020204030204" pitchFamily="49" charset="0"/>
              </a:rPr>
              <a:t>ng -v</a:t>
            </a:r>
          </a:p>
          <a:p>
            <a:pPr>
              <a:lnSpc>
                <a:spcPct val="150000"/>
              </a:lnSpc>
            </a:pPr>
            <a:r>
              <a:rPr lang="en-US" altLang="en-US" sz="2000" dirty="0" smtClean="0">
                <a:latin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en-US" sz="20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sz="54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i="1" dirty="0" smtClean="0"/>
              <a:t> </a:t>
            </a:r>
          </a:p>
          <a:p>
            <a:pPr>
              <a:lnSpc>
                <a:spcPct val="150000"/>
              </a:lnSpc>
            </a:pPr>
            <a:endParaRPr lang="en-US" sz="3200" i="1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US" sz="32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1614100"/>
            <a:ext cx="65" cy="2769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159350"/>
            <a:ext cx="64120" cy="1384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</a:rPr>
              <a:t>"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62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1734"/>
            <a:ext cx="9143999" cy="542498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r>
              <a:rPr lang="en-IN" sz="3300" dirty="0">
                <a:solidFill>
                  <a:srgbClr val="FFFF00"/>
                </a:solidFill>
              </a:rPr>
              <a:t>Angular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443" y="614940"/>
            <a:ext cx="8250072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latin typeface="Bahnschrift" panose="020B0502040204020203" pitchFamily="34" charset="0"/>
              </a:rPr>
              <a:t>Build-optimizer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latin typeface="Bahnschrift" panose="020B0502040204020203" pitchFamily="34" charset="0"/>
              </a:rPr>
              <a:t>Angular Universal State Transfer API and DOM Support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latin typeface="Bahnschrift" panose="020B0502040204020203" pitchFamily="34" charset="0"/>
              </a:rPr>
              <a:t>Compiler Improvements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latin typeface="Bahnschrift" panose="020B0502040204020203" pitchFamily="34" charset="0"/>
              </a:rPr>
              <a:t>Internationalized Number, Date, and Currency Pipes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 smtClean="0">
                <a:latin typeface="Bahnschrift" panose="020B0502040204020203" pitchFamily="34" charset="0"/>
              </a:rPr>
              <a:t>Zone </a:t>
            </a:r>
            <a:r>
              <a:rPr lang="en-IN" sz="2400" dirty="0">
                <a:latin typeface="Bahnschrift" panose="020B0502040204020203" pitchFamily="34" charset="0"/>
              </a:rPr>
              <a:t>speed improvements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 err="1" smtClean="0">
                <a:latin typeface="Bahnschrift" panose="020B0502040204020203" pitchFamily="34" charset="0"/>
              </a:rPr>
              <a:t>HttpClient</a:t>
            </a:r>
            <a:r>
              <a:rPr lang="en-IN" sz="2400" dirty="0" smtClean="0">
                <a:latin typeface="Bahnschrift" panose="020B0502040204020203" pitchFamily="34" charset="0"/>
              </a:rPr>
              <a:t> module enhancement</a:t>
            </a:r>
            <a:endParaRPr lang="en-IN" sz="2400" dirty="0">
              <a:latin typeface="Bahnschrif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 smtClean="0">
                <a:latin typeface="Bahnschrift" panose="020B0502040204020203" pitchFamily="34" charset="0"/>
              </a:rPr>
              <a:t>Angular </a:t>
            </a:r>
            <a:r>
              <a:rPr lang="en-IN" sz="2400" dirty="0">
                <a:latin typeface="Bahnschrift" panose="020B0502040204020203" pitchFamily="34" charset="0"/>
              </a:rPr>
              <a:t>Forms adds </a:t>
            </a:r>
            <a:r>
              <a:rPr lang="en-IN" sz="2400" dirty="0" err="1">
                <a:latin typeface="Bahnschrift" panose="020B0502040204020203" pitchFamily="34" charset="0"/>
              </a:rPr>
              <a:t>updateOn</a:t>
            </a:r>
            <a:r>
              <a:rPr lang="en-IN" sz="2400" dirty="0">
                <a:latin typeface="Bahnschrift" panose="020B0502040204020203" pitchFamily="34" charset="0"/>
              </a:rPr>
              <a:t> Blur / </a:t>
            </a:r>
            <a:r>
              <a:rPr lang="en-IN" sz="2400" dirty="0" smtClean="0">
                <a:latin typeface="Bahnschrift" panose="020B0502040204020203" pitchFamily="34" charset="0"/>
              </a:rPr>
              <a:t>Submit with multi-validators support in </a:t>
            </a:r>
            <a:r>
              <a:rPr lang="en-IN" sz="2400" dirty="0" err="1" smtClean="0">
                <a:latin typeface="Bahnschrift" panose="020B0502040204020203" pitchFamily="34" charset="0"/>
              </a:rPr>
              <a:t>Formbuilder</a:t>
            </a:r>
            <a:endParaRPr lang="en-IN" sz="2400" dirty="0">
              <a:latin typeface="Bahnschrif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 smtClean="0">
                <a:latin typeface="Bahnschrift" panose="020B0502040204020203" pitchFamily="34" charset="0"/>
              </a:rPr>
              <a:t>New </a:t>
            </a:r>
            <a:r>
              <a:rPr lang="en-IN" sz="2400" dirty="0">
                <a:latin typeface="Bahnschrift" panose="020B0502040204020203" pitchFamily="34" charset="0"/>
              </a:rPr>
              <a:t>Router Lifecycle </a:t>
            </a:r>
            <a:r>
              <a:rPr lang="en-IN" sz="2400" dirty="0" smtClean="0">
                <a:latin typeface="Bahnschrift" panose="020B0502040204020203" pitchFamily="34" charset="0"/>
              </a:rPr>
              <a:t>Events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/>
              <a:t>Typescript 2.7+ support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sz="2400" dirty="0">
              <a:latin typeface="Bahnschrift" panose="020B0502040204020203" pitchFamily="34" charset="0"/>
            </a:endParaRPr>
          </a:p>
          <a:p>
            <a:endParaRPr lang="en-IN" sz="2400" dirty="0">
              <a:latin typeface="Bahnschrift" panose="020B0502040204020203" pitchFamily="34" charset="0"/>
            </a:endParaRPr>
          </a:p>
          <a:p>
            <a:endParaRPr lang="en-IN" sz="2400" dirty="0">
              <a:latin typeface="Bahnschrift" panose="020B0502040204020203" pitchFamily="34" charset="0"/>
            </a:endParaRPr>
          </a:p>
          <a:p>
            <a:pPr fontAlgn="base"/>
            <a:endParaRPr lang="en-IN" sz="2400" dirty="0">
              <a:latin typeface="Bahnschrift" panose="020B0502040204020203" pitchFamily="34" charset="0"/>
            </a:endParaRPr>
          </a:p>
          <a:p>
            <a:endParaRPr lang="en-IN" sz="2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20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927"/>
            <a:ext cx="9144000" cy="552450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Angular 6.0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12" y="529807"/>
            <a:ext cx="9140588" cy="6386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 err="1" smtClean="0"/>
              <a:t>RxJs</a:t>
            </a:r>
            <a:r>
              <a:rPr lang="en-US" sz="2800" dirty="0" smtClean="0"/>
              <a:t> </a:t>
            </a:r>
            <a:r>
              <a:rPr lang="en-US" sz="2800" dirty="0"/>
              <a:t>6.0 library used now  (Breaking change)</a:t>
            </a:r>
          </a:p>
          <a:p>
            <a:pPr marL="914400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FF0000"/>
                </a:solidFill>
              </a:rPr>
              <a:t>npm</a:t>
            </a:r>
            <a:r>
              <a:rPr lang="en-US" sz="2800" dirty="0">
                <a:solidFill>
                  <a:srgbClr val="FF0000"/>
                </a:solidFill>
              </a:rPr>
              <a:t> install </a:t>
            </a:r>
            <a:r>
              <a:rPr lang="en-US" sz="2800" dirty="0" err="1">
                <a:solidFill>
                  <a:srgbClr val="FF0000"/>
                </a:solidFill>
              </a:rPr>
              <a:t>rxjs-compat</a:t>
            </a:r>
            <a:r>
              <a:rPr lang="en-US" sz="2800" dirty="0">
                <a:solidFill>
                  <a:srgbClr val="FF0000"/>
                </a:solidFill>
              </a:rPr>
              <a:t>  </a:t>
            </a:r>
            <a:r>
              <a:rPr lang="en-US" sz="2800" dirty="0"/>
              <a:t>(for backward compatibility</a:t>
            </a:r>
            <a:r>
              <a:rPr lang="en-US" sz="2800" dirty="0" smtClean="0"/>
              <a:t>)</a:t>
            </a:r>
          </a:p>
          <a:p>
            <a:pPr lvl="1">
              <a:spcBef>
                <a:spcPts val="600"/>
              </a:spcBef>
            </a:pPr>
            <a:endParaRPr lang="en-US" sz="28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Optional </a:t>
            </a:r>
            <a:r>
              <a:rPr lang="en-US" sz="2800" dirty="0" err="1">
                <a:solidFill>
                  <a:srgbClr val="FF0000"/>
                </a:solidFill>
              </a:rPr>
              <a:t>Bazel</a:t>
            </a:r>
            <a:r>
              <a:rPr lang="en-US" sz="2800" dirty="0"/>
              <a:t> compiler  used which compiles only necessary code which optimizes dependency analysis and support  parallel execution. (For SSR)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Web component support   (Angular Elements)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F0000"/>
                </a:solidFill>
              </a:rPr>
              <a:t>Ivy</a:t>
            </a:r>
            <a:r>
              <a:rPr lang="en-US" sz="2800" dirty="0" smtClean="0"/>
              <a:t> </a:t>
            </a:r>
            <a:r>
              <a:rPr lang="en-US" sz="2800" dirty="0"/>
              <a:t>Renderer </a:t>
            </a:r>
            <a:r>
              <a:rPr lang="en-US" sz="2800" dirty="0" smtClean="0"/>
              <a:t> </a:t>
            </a:r>
            <a:r>
              <a:rPr lang="en-US" sz="2800" dirty="0"/>
              <a:t>rendering engine optimizes final package 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Angular-</a:t>
            </a:r>
            <a:r>
              <a:rPr lang="en-US" sz="2800" dirty="0" err="1"/>
              <a:t>cli.json</a:t>
            </a:r>
            <a:r>
              <a:rPr lang="en-US" sz="2800" dirty="0"/>
              <a:t> renamed to </a:t>
            </a:r>
            <a:r>
              <a:rPr lang="en-US" sz="2800" dirty="0" err="1"/>
              <a:t>angular.json</a:t>
            </a:r>
            <a:r>
              <a:rPr lang="en-US" sz="2800" dirty="0"/>
              <a:t> in </a:t>
            </a:r>
            <a:r>
              <a:rPr lang="en-US" sz="2800" dirty="0" err="1"/>
              <a:t>biolerplate</a:t>
            </a:r>
            <a:endParaRPr lang="en-US" sz="28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Stable Angular Material  with CDK  </a:t>
            </a:r>
          </a:p>
          <a:p>
            <a:pPr lvl="1">
              <a:spcBef>
                <a:spcPts val="600"/>
              </a:spcBef>
            </a:pPr>
            <a:r>
              <a:rPr lang="en-US" sz="2800" dirty="0"/>
              <a:t>			(Component Development Kit)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2958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Developer / Architectural Challenges 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12484"/>
            <a:ext cx="91440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IDE support for Scripting with </a:t>
            </a:r>
            <a:r>
              <a:rPr lang="en-US" sz="2400" dirty="0" err="1" smtClean="0"/>
              <a:t>intellisence</a:t>
            </a:r>
            <a:r>
              <a:rPr lang="en-US" sz="2400" dirty="0" smtClean="0"/>
              <a:t>  and  Type Checking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Pure Object Oriented Programming  (Like Java /C#)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Fast rendering of DOM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Cross Browser Support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High Performance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Ease of Maintenance and Clean code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Mobile Support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Loosely coupled with Separation of Concerns and Extensibility  (DI)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Modular for Testability (Automated Testing support)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Responsive Rendering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/>
              <a:t>Server side build for production use (Pre JIT) - </a:t>
            </a:r>
            <a:r>
              <a:rPr lang="en-US" sz="2400" dirty="0" err="1" smtClean="0"/>
              <a:t>AoT</a:t>
            </a:r>
            <a:endParaRPr lang="en-US" sz="2400" dirty="0" smtClean="0"/>
          </a:p>
          <a:p>
            <a:pPr marL="342900" indent="-342900"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06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Libraries and Framework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18028"/>
            <a:ext cx="9144000" cy="7386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err="1" smtClean="0">
                <a:solidFill>
                  <a:srgbClr val="FF0000"/>
                </a:solidFill>
                <a:sym typeface="Wingdings" pitchFamily="2" charset="2"/>
              </a:rPr>
              <a:t>Jquery</a:t>
            </a:r>
            <a:r>
              <a:rPr lang="en-US" sz="2400" dirty="0" smtClean="0">
                <a:sym typeface="Wingdings" pitchFamily="2" charset="2"/>
              </a:rPr>
              <a:t>  Library for DOM manipulation and Ajax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</a:rPr>
              <a:t>Backbone JS </a:t>
            </a:r>
            <a:r>
              <a:rPr lang="en-US" sz="2400" dirty="0" smtClean="0">
                <a:sym typeface="Wingdings" pitchFamily="2" charset="2"/>
              </a:rPr>
              <a:t> MVC /MVVM  framework  (Template: handlebar.js)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Kendo UI</a:t>
            </a:r>
            <a:r>
              <a:rPr lang="en-US" sz="2400" dirty="0" smtClean="0">
                <a:sym typeface="Wingdings" pitchFamily="2" charset="2"/>
              </a:rPr>
              <a:t>  MVC .MVVM framework from </a:t>
            </a:r>
            <a:r>
              <a:rPr lang="en-US" sz="2400" dirty="0" err="1" smtClean="0">
                <a:sym typeface="Wingdings" pitchFamily="2" charset="2"/>
              </a:rPr>
              <a:t>Telrik</a:t>
            </a:r>
            <a:r>
              <a:rPr lang="en-US" sz="2400" dirty="0" smtClean="0">
                <a:sym typeface="Wingdings" pitchFamily="2" charset="2"/>
              </a:rPr>
              <a:t> for Rich UI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</a:rPr>
              <a:t>Ext JS   </a:t>
            </a:r>
            <a:r>
              <a:rPr lang="en-US" sz="2400" dirty="0" smtClean="0">
                <a:sym typeface="Wingdings" pitchFamily="2" charset="2"/>
              </a:rPr>
              <a:t> MVC/MVVM framework  offer Rich UI components  but heavy weight and does not  be integrated with other frameworks.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Ember JS </a:t>
            </a:r>
            <a:r>
              <a:rPr lang="en-US" sz="2400" dirty="0" smtClean="0">
                <a:sym typeface="Wingdings" pitchFamily="2" charset="2"/>
              </a:rPr>
              <a:t> MVC/MVVM framework with code conventions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i="1" dirty="0" smtClean="0">
                <a:solidFill>
                  <a:srgbClr val="FF0000"/>
                </a:solidFill>
              </a:rPr>
              <a:t>React JS</a:t>
            </a:r>
            <a:r>
              <a:rPr lang="en-US" sz="2400" i="1" dirty="0" smtClean="0">
                <a:sym typeface="Wingdings" pitchFamily="2" charset="2"/>
              </a:rPr>
              <a:t> View </a:t>
            </a:r>
            <a:r>
              <a:rPr lang="en-US" sz="2400" dirty="0" smtClean="0"/>
              <a:t>library </a:t>
            </a:r>
            <a:r>
              <a:rPr lang="en-US" sz="2400" dirty="0"/>
              <a:t>created </a:t>
            </a:r>
            <a:r>
              <a:rPr lang="en-US" sz="2400" dirty="0" smtClean="0"/>
              <a:t>by Facebook for Reactive SPA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i="1" dirty="0" err="1" smtClean="0">
                <a:solidFill>
                  <a:srgbClr val="FF0000"/>
                </a:solidFill>
              </a:rPr>
              <a:t>RxJS</a:t>
            </a:r>
            <a:r>
              <a:rPr lang="en-US" sz="2400" i="1" dirty="0" smtClean="0">
                <a:solidFill>
                  <a:srgbClr val="FF0000"/>
                </a:solidFill>
              </a:rPr>
              <a:t> </a:t>
            </a:r>
            <a:r>
              <a:rPr lang="en-US" sz="2400" i="1" dirty="0" smtClean="0">
                <a:sym typeface="Wingdings" pitchFamily="2" charset="2"/>
              </a:rPr>
              <a:t> </a:t>
            </a:r>
            <a:r>
              <a:rPr lang="en-US" sz="2400" dirty="0" smtClean="0"/>
              <a:t> </a:t>
            </a:r>
            <a:r>
              <a:rPr lang="en-US" sz="2400" dirty="0"/>
              <a:t>O</a:t>
            </a:r>
            <a:r>
              <a:rPr lang="en-US" sz="2400" dirty="0" smtClean="0"/>
              <a:t>bservable collections to </a:t>
            </a:r>
            <a:r>
              <a:rPr lang="en-US" sz="2400" dirty="0"/>
              <a:t>work with asynchronous </a:t>
            </a:r>
            <a:r>
              <a:rPr lang="en-US" sz="2400" dirty="0" smtClean="0"/>
              <a:t>data streaming</a:t>
            </a:r>
          </a:p>
          <a:p>
            <a:pPr marL="342900" indent="-342900">
              <a:buFont typeface="Wingdings" pitchFamily="2" charset="2"/>
              <a:buChar char="ü"/>
            </a:pPr>
            <a:endParaRPr lang="en-US" sz="2400" dirty="0" smtClean="0"/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Node </a:t>
            </a:r>
            <a:r>
              <a:rPr lang="en-US" sz="2400" dirty="0" err="1" smtClean="0">
                <a:solidFill>
                  <a:srgbClr val="FF0000"/>
                </a:solidFill>
                <a:sym typeface="Wingdings" pitchFamily="2" charset="2"/>
              </a:rPr>
              <a:t>js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ym typeface="Wingdings" pitchFamily="2" charset="2"/>
              </a:rPr>
              <a:t> Runtime environment with server side java script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Grunt , Gulp , </a:t>
            </a:r>
            <a:r>
              <a:rPr lang="en-US" sz="2400" dirty="0" err="1" smtClean="0">
                <a:solidFill>
                  <a:srgbClr val="FF0000"/>
                </a:solidFill>
                <a:sym typeface="Wingdings" pitchFamily="2" charset="2"/>
              </a:rPr>
              <a:t>Webpack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ym typeface="Wingdings" pitchFamily="2" charset="2"/>
              </a:rPr>
              <a:t> Build Automation tools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Jasmine, Mocha  </a:t>
            </a:r>
            <a:r>
              <a:rPr lang="en-US" sz="2400" dirty="0" smtClean="0">
                <a:sym typeface="Wingdings" pitchFamily="2" charset="2"/>
              </a:rPr>
              <a:t> Unit Testing Frameworks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Karma</a:t>
            </a:r>
            <a:r>
              <a:rPr lang="en-US" sz="2400" dirty="0" smtClean="0">
                <a:sym typeface="Wingdings" pitchFamily="2" charset="2"/>
              </a:rPr>
              <a:t>  Test Runner for automating tests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sz="2400" dirty="0" smtClean="0"/>
          </a:p>
          <a:p>
            <a:pPr marL="342900" indent="-342900"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89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Is </a:t>
            </a:r>
            <a:r>
              <a:rPr lang="en-US" sz="3200" b="1" dirty="0" err="1">
                <a:solidFill>
                  <a:srgbClr val="FFFF00"/>
                </a:solidFill>
              </a:rPr>
              <a:t>J</a:t>
            </a:r>
            <a:r>
              <a:rPr lang="en-US" sz="3200" b="1" dirty="0" err="1" smtClean="0">
                <a:solidFill>
                  <a:srgbClr val="FFFF00"/>
                </a:solidFill>
              </a:rPr>
              <a:t>query</a:t>
            </a:r>
            <a:r>
              <a:rPr lang="en-US" sz="3200" b="1" dirty="0" smtClean="0">
                <a:solidFill>
                  <a:srgbClr val="FFFF00"/>
                </a:solidFill>
              </a:rPr>
              <a:t> Suitable?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628800"/>
            <a:ext cx="9221524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1012" y="707841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Jquery</a:t>
            </a:r>
            <a:r>
              <a:rPr lang="en-US" sz="2800" dirty="0" smtClean="0"/>
              <a:t> not suitable for Enterprise app  </a:t>
            </a:r>
          </a:p>
          <a:p>
            <a:r>
              <a:rPr lang="en-US" sz="2800" dirty="0" smtClean="0"/>
              <a:t>(not modular /high complexity and maintenance)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2813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1828800"/>
            <a:ext cx="9164782" cy="366254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C000"/>
                </a:solidFill>
              </a:rPr>
              <a:t>Solution</a:t>
            </a:r>
          </a:p>
          <a:p>
            <a:pPr algn="ctr"/>
            <a:endParaRPr lang="en-US" sz="32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React from </a:t>
            </a:r>
            <a:r>
              <a:rPr lang="en-US" sz="3200" b="1" dirty="0" err="1" smtClean="0">
                <a:solidFill>
                  <a:srgbClr val="FFFF00"/>
                </a:solidFill>
              </a:rPr>
              <a:t>Facebook</a:t>
            </a:r>
            <a:endParaRPr lang="en-US" sz="3200" b="1" dirty="0" smtClean="0">
              <a:solidFill>
                <a:srgbClr val="FFFF00"/>
              </a:solidFill>
            </a:endParaRPr>
          </a:p>
          <a:p>
            <a:pPr algn="ctr"/>
            <a:endParaRPr lang="en-US" sz="3200" b="1" dirty="0" smtClean="0">
              <a:solidFill>
                <a:srgbClr val="FFFF00"/>
              </a:solidFill>
            </a:endParaRPr>
          </a:p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 from Google</a:t>
            </a:r>
          </a:p>
          <a:p>
            <a:pPr algn="ctr"/>
            <a:endParaRPr lang="en-US" sz="3200" b="1" dirty="0">
              <a:solidFill>
                <a:srgbClr val="FFFF00"/>
              </a:solidFill>
            </a:endParaRPr>
          </a:p>
          <a:p>
            <a:pPr algn="ctr"/>
            <a:r>
              <a:rPr lang="en-US" sz="3200" b="1" dirty="0" err="1" smtClean="0">
                <a:solidFill>
                  <a:srgbClr val="FFFF00"/>
                </a:solidFill>
              </a:rPr>
              <a:t>Oraclejet</a:t>
            </a:r>
            <a:r>
              <a:rPr lang="en-US" sz="3200" b="1" dirty="0" smtClean="0">
                <a:solidFill>
                  <a:srgbClr val="FFFF00"/>
                </a:solidFill>
              </a:rPr>
              <a:t>  , Aurelia , Vue.js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86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2308" y="5410200"/>
            <a:ext cx="8534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Angular Goal : </a:t>
            </a:r>
            <a:endParaRPr lang="en-US" sz="2800" b="1" dirty="0">
              <a:solidFill>
                <a:srgbClr val="FF0000"/>
              </a:solidFill>
            </a:endParaRPr>
          </a:p>
          <a:p>
            <a:pPr algn="ctr"/>
            <a:r>
              <a:rPr lang="en-US" sz="2800" b="1" dirty="0" smtClean="0"/>
              <a:t>Building </a:t>
            </a:r>
            <a:r>
              <a:rPr lang="en-US" sz="2800" b="1" dirty="0"/>
              <a:t>large applications with data </a:t>
            </a:r>
            <a:endParaRPr lang="en-US" sz="2800" b="1" dirty="0" smtClean="0"/>
          </a:p>
          <a:p>
            <a:pPr algn="ctr"/>
            <a:r>
              <a:rPr lang="en-US" sz="2800" b="1" dirty="0" smtClean="0"/>
              <a:t>that </a:t>
            </a:r>
            <a:r>
              <a:rPr lang="en-US" sz="2800" b="1" dirty="0"/>
              <a:t>changes over </a:t>
            </a:r>
            <a:r>
              <a:rPr lang="en-US" sz="2800" b="1" dirty="0" smtClean="0"/>
              <a:t>time</a:t>
            </a:r>
            <a:r>
              <a:rPr lang="en-US" sz="2800" dirty="0" smtClean="0"/>
              <a:t>.</a:t>
            </a:r>
            <a:endParaRPr lang="en-US" sz="2800" dirty="0"/>
          </a:p>
          <a:p>
            <a:pPr algn="ctr"/>
            <a:endParaRPr lang="en-US" sz="28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04800"/>
            <a:ext cx="5181600" cy="996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81200"/>
            <a:ext cx="510540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42247" y="2102224"/>
            <a:ext cx="1295400" cy="446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300" dirty="0" smtClean="0"/>
              <a:t> Angular</a:t>
            </a:r>
            <a:endParaRPr lang="en-US" sz="2300" dirty="0"/>
          </a:p>
        </p:txBody>
      </p:sp>
      <p:sp>
        <p:nvSpPr>
          <p:cNvPr id="10" name="TextBox 9"/>
          <p:cNvSpPr txBox="1"/>
          <p:nvPr/>
        </p:nvSpPr>
        <p:spPr>
          <a:xfrm>
            <a:off x="4016188" y="2084294"/>
            <a:ext cx="1824318" cy="446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300" dirty="0" smtClean="0"/>
              <a:t>Shadow DOM</a:t>
            </a:r>
            <a:endParaRPr lang="en-US" sz="23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3962400"/>
            <a:ext cx="8534400" cy="95410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Angular 2.0 / 4.0  is   java script framework to create reactive Single  Page Applications for Mobile/Desktop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86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 1.x vs Angular  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391" y="914400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2000" y="914400"/>
            <a:ext cx="3048000" cy="59093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rgbClr val="FF0000"/>
                </a:solidFill>
              </a:rPr>
              <a:t>Angular 1.x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Service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Factory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Controller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Provider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Directive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Values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Constants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Filters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105400" y="838200"/>
            <a:ext cx="3048000" cy="59093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rgbClr val="FF0000"/>
                </a:solidFill>
              </a:rPr>
              <a:t>Angular 4.0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Module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Component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Service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Template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Directive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Data Binding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Pipes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DI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805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1734"/>
            <a:ext cx="9143999" cy="491666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r>
              <a:rPr lang="en-IN" sz="3300" dirty="0" smtClean="0">
                <a:solidFill>
                  <a:srgbClr val="FFFF00"/>
                </a:solidFill>
              </a:rPr>
              <a:t>Explain</a:t>
            </a:r>
            <a:endParaRPr lang="en-IN" sz="3300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256" y="762000"/>
            <a:ext cx="8956343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err="1" smtClean="0"/>
              <a:t>Goto</a:t>
            </a:r>
            <a:r>
              <a:rPr lang="en-IN" sz="3200" dirty="0" smtClean="0"/>
              <a:t> </a:t>
            </a:r>
            <a:r>
              <a:rPr lang="en-IN" sz="3200" dirty="0" smtClean="0">
                <a:hlinkClick r:id="rId2" action="ppaction://hlinkfile"/>
              </a:rPr>
              <a:t>\\192.168.1.99</a:t>
            </a:r>
            <a:endParaRPr lang="en-IN" sz="3200" dirty="0" smtClean="0"/>
          </a:p>
          <a:p>
            <a:endParaRPr lang="en-IN" sz="3200" dirty="0"/>
          </a:p>
          <a:p>
            <a:r>
              <a:rPr lang="en-IN" sz="3200" dirty="0" smtClean="0"/>
              <a:t>Download </a:t>
            </a:r>
            <a:r>
              <a:rPr lang="en-IN" sz="3200" dirty="0" smtClean="0">
                <a:solidFill>
                  <a:srgbClr val="FF0000"/>
                </a:solidFill>
              </a:rPr>
              <a:t>angularapp.zip</a:t>
            </a:r>
            <a:r>
              <a:rPr lang="en-IN" sz="3200" dirty="0" smtClean="0"/>
              <a:t> from </a:t>
            </a:r>
            <a:r>
              <a:rPr lang="en-IN" sz="3200" dirty="0" err="1" smtClean="0"/>
              <a:t>angulartrainingshare</a:t>
            </a:r>
            <a:endParaRPr lang="en-IN" sz="3200" dirty="0" smtClean="0"/>
          </a:p>
          <a:p>
            <a:endParaRPr lang="en-IN" sz="3200" dirty="0"/>
          </a:p>
          <a:p>
            <a:r>
              <a:rPr lang="en-IN" sz="3200" dirty="0" smtClean="0"/>
              <a:t>Unzip angularapp.zip.</a:t>
            </a:r>
          </a:p>
          <a:p>
            <a:endParaRPr lang="en-IN" sz="3200" dirty="0"/>
          </a:p>
          <a:p>
            <a:r>
              <a:rPr lang="en-IN" sz="3200" dirty="0" smtClean="0"/>
              <a:t>Open </a:t>
            </a:r>
            <a:r>
              <a:rPr lang="en-IN" sz="3200" dirty="0" err="1" smtClean="0"/>
              <a:t>angularapp</a:t>
            </a:r>
            <a:r>
              <a:rPr lang="en-IN" sz="3200" dirty="0" smtClean="0"/>
              <a:t> inner-folder into VS Code IDE.</a:t>
            </a:r>
          </a:p>
          <a:p>
            <a:endParaRPr lang="en-IN" sz="3200" dirty="0"/>
          </a:p>
          <a:p>
            <a:r>
              <a:rPr lang="en-IN" sz="3200" dirty="0" smtClean="0"/>
              <a:t>Click </a:t>
            </a:r>
            <a:r>
              <a:rPr lang="en-IN" sz="3200" dirty="0" err="1" smtClean="0"/>
              <a:t>View</a:t>
            </a:r>
            <a:r>
              <a:rPr lang="en-IN" sz="3200" dirty="0" err="1" smtClean="0">
                <a:sym typeface="Wingdings" panose="05000000000000000000" pitchFamily="2" charset="2"/>
              </a:rPr>
              <a:t>Terminal</a:t>
            </a:r>
            <a:r>
              <a:rPr lang="en-IN" sz="3200" dirty="0" smtClean="0">
                <a:sym typeface="Wingdings" panose="05000000000000000000" pitchFamily="2" charset="2"/>
              </a:rPr>
              <a:t> in VS Code to see </a:t>
            </a:r>
            <a:r>
              <a:rPr lang="en-IN" sz="3200" dirty="0" err="1" smtClean="0">
                <a:sym typeface="Wingdings" panose="05000000000000000000" pitchFamily="2" charset="2"/>
              </a:rPr>
              <a:t>cmd</a:t>
            </a:r>
            <a:r>
              <a:rPr lang="en-IN" sz="3200" dirty="0" smtClean="0">
                <a:sym typeface="Wingdings" panose="05000000000000000000" pitchFamily="2" charset="2"/>
              </a:rPr>
              <a:t> prompt.</a:t>
            </a:r>
          </a:p>
          <a:p>
            <a:r>
              <a:rPr lang="en-IN" sz="3200" dirty="0" smtClean="0">
                <a:sym typeface="Wingdings" panose="05000000000000000000" pitchFamily="2" charset="2"/>
              </a:rPr>
              <a:t>Type : ng serve               (to start the server)</a:t>
            </a:r>
          </a:p>
          <a:p>
            <a:r>
              <a:rPr lang="en-IN" sz="3200" dirty="0" smtClean="0"/>
              <a:t>Open Google Chrome browser  and type url:</a:t>
            </a:r>
          </a:p>
          <a:p>
            <a:r>
              <a:rPr lang="en-IN" sz="3200" dirty="0"/>
              <a:t> </a:t>
            </a:r>
            <a:r>
              <a:rPr lang="en-IN" sz="3200" dirty="0" smtClean="0"/>
              <a:t> localhost:4200     (enjoy </a:t>
            </a:r>
            <a:r>
              <a:rPr lang="en-IN" sz="3200" smtClean="0"/>
              <a:t>the output)</a:t>
            </a:r>
            <a:endParaRPr lang="en-IN" sz="3200" dirty="0" smtClean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40788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838200"/>
            <a:ext cx="952500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Module (Require JS)	</a:t>
            </a:r>
            <a:r>
              <a:rPr lang="en-US" sz="2800" dirty="0" smtClean="0">
                <a:sym typeface="Wingdings" pitchFamily="2" charset="2"/>
              </a:rPr>
              <a:t> 	Module (System JS)</a:t>
            </a:r>
          </a:p>
          <a:p>
            <a:r>
              <a:rPr lang="en-US" sz="2800" dirty="0" smtClean="0">
                <a:sym typeface="Wingdings" pitchFamily="2" charset="2"/>
              </a:rPr>
              <a:t>Service with DI		 	Service with DI (improved)</a:t>
            </a:r>
          </a:p>
          <a:p>
            <a:r>
              <a:rPr lang="en-US" sz="2800" dirty="0" smtClean="0">
                <a:sym typeface="Wingdings" pitchFamily="2" charset="2"/>
              </a:rPr>
              <a:t>Factory			 	No Factory</a:t>
            </a:r>
          </a:p>
          <a:p>
            <a:r>
              <a:rPr lang="en-US" sz="2800" dirty="0" smtClean="0">
                <a:sym typeface="Wingdings" pitchFamily="2" charset="2"/>
              </a:rPr>
              <a:t>Controller			 	Controller class in Component</a:t>
            </a:r>
          </a:p>
          <a:p>
            <a:r>
              <a:rPr lang="en-US" sz="2800" dirty="0" smtClean="0">
                <a:sym typeface="Wingdings" pitchFamily="2" charset="2"/>
              </a:rPr>
              <a:t>Directive			 	Structural/Attribute Directives</a:t>
            </a:r>
          </a:p>
          <a:p>
            <a:r>
              <a:rPr lang="en-US" sz="2800" dirty="0" smtClean="0">
                <a:sym typeface="Wingdings" pitchFamily="2" charset="2"/>
              </a:rPr>
              <a:t>Filters				 	Pipes </a:t>
            </a:r>
          </a:p>
          <a:p>
            <a:r>
              <a:rPr lang="en-US" sz="2800" dirty="0" smtClean="0">
                <a:sym typeface="Wingdings" pitchFamily="2" charset="2"/>
              </a:rPr>
              <a:t>Values			 	Model class of Typescript</a:t>
            </a:r>
          </a:p>
          <a:p>
            <a:r>
              <a:rPr lang="en-US" sz="2800" dirty="0" smtClean="0">
                <a:sym typeface="Wingdings" pitchFamily="2" charset="2"/>
              </a:rPr>
              <a:t>Constant			 	const of ES6 / Typescript</a:t>
            </a:r>
          </a:p>
          <a:p>
            <a:r>
              <a:rPr lang="en-US" sz="2800" dirty="0" smtClean="0">
                <a:sym typeface="Wingdings" pitchFamily="2" charset="2"/>
              </a:rPr>
              <a:t>Providers			 	Improved providers</a:t>
            </a:r>
          </a:p>
          <a:p>
            <a:r>
              <a:rPr lang="en-US" sz="2800" dirty="0" smtClean="0">
                <a:sym typeface="Wingdings" pitchFamily="2" charset="2"/>
              </a:rPr>
              <a:t>Routing			 	Routing ( Improved)</a:t>
            </a:r>
          </a:p>
          <a:p>
            <a:r>
              <a:rPr lang="en-US" sz="2800" dirty="0" smtClean="0">
                <a:sym typeface="Wingdings" pitchFamily="2" charset="2"/>
              </a:rPr>
              <a:t>Work with DOM		 	Work with Shadow DOM</a:t>
            </a:r>
          </a:p>
          <a:p>
            <a:r>
              <a:rPr lang="en-US" sz="2800" dirty="0" smtClean="0">
                <a:sym typeface="Wingdings" pitchFamily="2" charset="2"/>
              </a:rPr>
              <a:t>Written in ES5		 	Written in ES6 / Typescript</a:t>
            </a:r>
          </a:p>
          <a:p>
            <a:r>
              <a:rPr lang="en-US" sz="2800" dirty="0" smtClean="0">
                <a:sym typeface="Wingdings" pitchFamily="2" charset="2"/>
              </a:rPr>
              <a:t>Works with promise	 	Works with Observable (</a:t>
            </a:r>
            <a:r>
              <a:rPr lang="en-US" sz="2800" dirty="0" err="1" smtClean="0">
                <a:sym typeface="Wingdings" pitchFamily="2" charset="2"/>
              </a:rPr>
              <a:t>RxJS</a:t>
            </a:r>
            <a:r>
              <a:rPr lang="en-US" sz="2800" dirty="0" smtClean="0">
                <a:sym typeface="Wingdings" pitchFamily="2" charset="2"/>
              </a:rPr>
              <a:t>)</a:t>
            </a:r>
          </a:p>
          <a:p>
            <a:endParaRPr lang="en-US" sz="2800" b="1" dirty="0" smtClean="0">
              <a:sym typeface="Wingdings" pitchFamily="2" charset="2"/>
            </a:endParaRPr>
          </a:p>
          <a:p>
            <a:endParaRPr lang="en-US" sz="2800" dirty="0" smtClean="0"/>
          </a:p>
          <a:p>
            <a:pPr marL="1371600" lvl="2" indent="-457200">
              <a:lnSpc>
                <a:spcPct val="150000"/>
              </a:lnSpc>
              <a:buFont typeface="Arial" pitchFamily="34" charset="0"/>
              <a:buChar char="•"/>
            </a:pPr>
            <a:endParaRPr lang="en-US" sz="2800" dirty="0" smtClean="0"/>
          </a:p>
          <a:p>
            <a:pPr lvl="2">
              <a:lnSpc>
                <a:spcPct val="150000"/>
              </a:lnSpc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 JS  </a:t>
            </a:r>
            <a:r>
              <a:rPr lang="en-US" sz="3200" b="1" dirty="0" err="1" smtClean="0">
                <a:solidFill>
                  <a:srgbClr val="FFFF00"/>
                </a:solidFill>
              </a:rPr>
              <a:t>vs</a:t>
            </a:r>
            <a:r>
              <a:rPr lang="en-US" sz="3200" b="1" dirty="0" smtClean="0">
                <a:solidFill>
                  <a:srgbClr val="FFFF00"/>
                </a:solidFill>
              </a:rPr>
              <a:t> Angular  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86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Components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95448" y="134232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 smtClean="0"/>
              <a:t>6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469" y="685800"/>
            <a:ext cx="917309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0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 1.x vs Angular  – Data Flow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5" name="Picture 3" descr="E:\Angular 2 Latest 2017\work\MurthyDetails\Screenshot_2017-02-21-14-40-0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143000"/>
            <a:ext cx="8001000" cy="4572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572000" y="5791200"/>
            <a:ext cx="3733800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rgbClr val="FFFF00"/>
                </a:solidFill>
              </a:rPr>
              <a:t>Uni</a:t>
            </a:r>
            <a:r>
              <a:rPr lang="en-US" sz="2400" b="1" dirty="0" smtClean="0">
                <a:solidFill>
                  <a:srgbClr val="FFFF00"/>
                </a:solidFill>
              </a:rPr>
              <a:t>-directional Data Flow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" name="Smiley Face 1"/>
          <p:cNvSpPr/>
          <p:nvPr/>
        </p:nvSpPr>
        <p:spPr>
          <a:xfrm>
            <a:off x="7459639" y="1295400"/>
            <a:ext cx="838200" cy="762000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688643" y="5811560"/>
            <a:ext cx="3733800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MVC &amp; MVVM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95448" y="134232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788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  – Shadow DOM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5" name="Picture 4" descr="component-dom-tre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0600"/>
            <a:ext cx="7543800" cy="5015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695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Unidirectional Data Flow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780" y="1066800"/>
            <a:ext cx="9123220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 err="1">
                <a:solidFill>
                  <a:srgbClr val="FF0000"/>
                </a:solidFill>
              </a:rPr>
              <a:t>FilterableProductTable</a:t>
            </a:r>
            <a:endParaRPr lang="en-US" sz="2800" dirty="0">
              <a:solidFill>
                <a:srgbClr val="FF0000"/>
              </a:solidFill>
            </a:endParaRPr>
          </a:p>
          <a:p>
            <a:pPr lvl="1"/>
            <a:r>
              <a:rPr lang="en-US" sz="3200" dirty="0" err="1">
                <a:solidFill>
                  <a:srgbClr val="FF0000"/>
                </a:solidFill>
              </a:rPr>
              <a:t>SearchBar</a:t>
            </a:r>
            <a:endParaRPr lang="en-US" sz="2800" dirty="0">
              <a:solidFill>
                <a:srgbClr val="FF0000"/>
              </a:solidFill>
            </a:endParaRPr>
          </a:p>
          <a:p>
            <a:pPr lvl="1"/>
            <a:r>
              <a:rPr lang="en-US" sz="3200" dirty="0" err="1">
                <a:solidFill>
                  <a:srgbClr val="FF0000"/>
                </a:solidFill>
              </a:rPr>
              <a:t>ProductTable</a:t>
            </a:r>
            <a:endParaRPr lang="en-US" sz="2800" dirty="0">
              <a:solidFill>
                <a:srgbClr val="FF0000"/>
              </a:solidFill>
            </a:endParaRPr>
          </a:p>
          <a:p>
            <a:pPr lvl="2"/>
            <a:r>
              <a:rPr lang="en-US" sz="3200" dirty="0" err="1" smtClean="0">
                <a:solidFill>
                  <a:srgbClr val="FF0000"/>
                </a:solidFill>
              </a:rPr>
              <a:t>ProductCategoryRow</a:t>
            </a:r>
            <a:endParaRPr lang="en-US" sz="3200" dirty="0" smtClean="0">
              <a:solidFill>
                <a:srgbClr val="FF0000"/>
              </a:solidFill>
            </a:endParaRPr>
          </a:p>
          <a:p>
            <a:pPr lvl="2"/>
            <a:r>
              <a:rPr lang="en-US" sz="3200" smtClean="0">
                <a:solidFill>
                  <a:srgbClr val="FF0000"/>
                </a:solidFill>
              </a:rPr>
              <a:t>	Product</a:t>
            </a:r>
            <a:endParaRPr lang="en-US" sz="2800" dirty="0">
              <a:solidFill>
                <a:srgbClr val="FF0000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sz="2800" dirty="0"/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</p:txBody>
      </p:sp>
      <p:pic>
        <p:nvPicPr>
          <p:cNvPr id="11" name="Picture 10" descr="React.js Tutorial Thinking in Reac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055" y="1343891"/>
            <a:ext cx="3782291" cy="5527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304800" y="4107873"/>
            <a:ext cx="464820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u="sng" dirty="0">
                <a:hlinkClick r:id="rId3"/>
              </a:rPr>
              <a:t>S</a:t>
            </a:r>
            <a:r>
              <a:rPr lang="en-US" sz="2400" u="sng" dirty="0" smtClean="0">
                <a:hlinkClick r:id="rId3"/>
              </a:rPr>
              <a:t>ingle </a:t>
            </a:r>
            <a:r>
              <a:rPr lang="en-US" sz="2400" u="sng" dirty="0">
                <a:hlinkClick r:id="rId3"/>
              </a:rPr>
              <a:t>R</a:t>
            </a:r>
            <a:r>
              <a:rPr lang="en-US" sz="2400" u="sng" dirty="0" smtClean="0">
                <a:hlinkClick r:id="rId3"/>
              </a:rPr>
              <a:t>esponsibility </a:t>
            </a:r>
            <a:r>
              <a:rPr lang="en-US" sz="2400" u="sng" dirty="0">
                <a:hlinkClick r:id="rId3"/>
              </a:rPr>
              <a:t>P</a:t>
            </a:r>
            <a:r>
              <a:rPr lang="en-US" sz="2400" u="sng" dirty="0" smtClean="0">
                <a:hlinkClick r:id="rId3"/>
              </a:rPr>
              <a:t>rinciple</a:t>
            </a:r>
            <a:r>
              <a:rPr lang="en-US" sz="2400" dirty="0"/>
              <a:t> </a:t>
            </a:r>
          </a:p>
          <a:p>
            <a:r>
              <a:rPr lang="en-US" sz="2400" dirty="0"/>
              <a:t>D</a:t>
            </a:r>
            <a:r>
              <a:rPr lang="en-US" sz="2400" dirty="0" smtClean="0"/>
              <a:t>esign  </a:t>
            </a:r>
            <a:r>
              <a:rPr lang="en-US" sz="2400" dirty="0"/>
              <a:t>components to be responsible for only one thing.</a:t>
            </a:r>
          </a:p>
        </p:txBody>
      </p:sp>
    </p:spTree>
    <p:extLst>
      <p:ext uri="{BB962C8B-B14F-4D97-AF65-F5344CB8AC3E}">
        <p14:creationId xmlns:p14="http://schemas.microsoft.com/office/powerpoint/2010/main" val="308677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Unidirectional Data Flow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400" dirty="0" smtClean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780" y="1066800"/>
            <a:ext cx="9123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2800" dirty="0">
              <a:solidFill>
                <a:srgbClr val="FF0000"/>
              </a:solidFill>
            </a:endParaRPr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14" name="Picture 13" descr="React.js component hierarchy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10" y="584775"/>
            <a:ext cx="9372600" cy="59337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7239000" y="5867400"/>
            <a:ext cx="1143000" cy="76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15200" y="609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Product</a:t>
            </a:r>
            <a:endParaRPr lang="en-US"/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 rot="16200000" flipH="1">
            <a:off x="7639050" y="5695950"/>
            <a:ext cx="228600" cy="1143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5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72096"/>
            <a:ext cx="4638059" cy="406670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Unidirectional Data Flow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08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09" y="1255776"/>
            <a:ext cx="6934200" cy="4992624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Unidirectional Data Flow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8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/>
          </a:p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8709" y="864074"/>
            <a:ext cx="8686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7" name="Rectangle 6"/>
          <p:cNvSpPr>
            <a:spLocks noGrp="1" noChangeArrowheads="1"/>
          </p:cNvSpPr>
          <p:nvPr/>
        </p:nvSpPr>
        <p:spPr bwMode="auto">
          <a:xfrm>
            <a:off x="533400" y="864074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62" y="1117283"/>
            <a:ext cx="5565693" cy="46751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Unidirectional Data Flow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53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Unidirectional Data Flow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>
            <a:spLocks noGrp="1" noChangeArrowheads="1"/>
          </p:cNvSpPr>
          <p:nvPr/>
        </p:nvSpPr>
        <p:spPr bwMode="auto">
          <a:xfrm>
            <a:off x="152400" y="1066800"/>
            <a:ext cx="8839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400" dirty="0" smtClean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 algn="just"/>
            <a:endParaRPr lang="en-US" sz="20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780" y="1066800"/>
            <a:ext cx="91232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2800" dirty="0">
              <a:solidFill>
                <a:srgbClr val="FF0000"/>
              </a:solidFill>
            </a:endParaRPr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239000" y="5867400"/>
            <a:ext cx="1143000" cy="76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15200" y="6096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Product</a:t>
            </a:r>
            <a:endParaRPr lang="en-US"/>
          </a:p>
        </p:txBody>
      </p:sp>
      <p:cxnSp>
        <p:nvCxnSpPr>
          <p:cNvPr id="12" name="Straight Arrow Connector 11"/>
          <p:cNvCxnSpPr>
            <a:endCxn id="7" idx="0"/>
          </p:cNvCxnSpPr>
          <p:nvPr/>
        </p:nvCxnSpPr>
        <p:spPr>
          <a:xfrm rot="16200000" flipH="1">
            <a:off x="7639050" y="5695950"/>
            <a:ext cx="228600" cy="1143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57200" y="0"/>
            <a:ext cx="11125200" cy="70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Down Arrow 14"/>
          <p:cNvSpPr/>
          <p:nvPr/>
        </p:nvSpPr>
        <p:spPr>
          <a:xfrm>
            <a:off x="7391400" y="381000"/>
            <a:ext cx="3810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04800" y="19050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81000" y="46482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381000" y="55626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61682" y="533400"/>
            <a:ext cx="4572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1000" y="6172200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0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1734"/>
            <a:ext cx="8446258" cy="542498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r>
              <a:rPr lang="en-IN" sz="3300" dirty="0" smtClean="0">
                <a:solidFill>
                  <a:srgbClr val="FFFF00"/>
                </a:solidFill>
              </a:rPr>
              <a:t>Lab Setup</a:t>
            </a:r>
            <a:endParaRPr lang="en-IN" sz="3300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442" y="614940"/>
            <a:ext cx="89125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sz="2400" dirty="0" smtClean="0">
              <a:latin typeface="Bahnschrif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sz="2400" dirty="0">
              <a:latin typeface="Bahnschrift" panose="020B0502040204020203" pitchFamily="34" charset="0"/>
            </a:endParaRPr>
          </a:p>
          <a:p>
            <a:endParaRPr lang="en-IN" sz="2400" dirty="0">
              <a:latin typeface="Bahnschrift" panose="020B0502040204020203" pitchFamily="34" charset="0"/>
            </a:endParaRPr>
          </a:p>
          <a:p>
            <a:endParaRPr lang="en-IN" sz="2400" dirty="0">
              <a:latin typeface="Bahnschrift" panose="020B0502040204020203" pitchFamily="34" charset="0"/>
            </a:endParaRPr>
          </a:p>
          <a:p>
            <a:pPr fontAlgn="base"/>
            <a:endParaRPr lang="en-IN" sz="2400" dirty="0">
              <a:latin typeface="Bahnschrift" panose="020B0502040204020203" pitchFamily="34" charset="0"/>
            </a:endParaRPr>
          </a:p>
          <a:p>
            <a:endParaRPr lang="en-IN" sz="2400" dirty="0">
              <a:latin typeface="Bahnschrift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7794" y="647922"/>
            <a:ext cx="84582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/>
              <a:t>Windows 8/10.x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/>
              <a:t>Node </a:t>
            </a:r>
            <a:r>
              <a:rPr lang="en-IN" sz="2800" dirty="0" err="1" smtClean="0"/>
              <a:t>js</a:t>
            </a:r>
            <a:r>
              <a:rPr lang="en-IN" sz="2800" dirty="0" smtClean="0"/>
              <a:t> &gt;10.x  (10.x is better)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/>
              <a:t>Visual Studio code (IDE)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/>
              <a:t>Google chrome browser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/>
              <a:t>Augury chrome extension for debugging angular app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/>
              <a:t>Install angular CLI  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b="1" dirty="0" err="1" smtClean="0"/>
              <a:t>npm</a:t>
            </a:r>
            <a:r>
              <a:rPr lang="en-IN" sz="2800" b="1" dirty="0" smtClean="0"/>
              <a:t> install –g @angular/cli</a:t>
            </a:r>
          </a:p>
          <a:p>
            <a:pPr lvl="1">
              <a:lnSpc>
                <a:spcPct val="150000"/>
              </a:lnSpc>
            </a:pPr>
            <a:r>
              <a:rPr lang="en-IN" sz="2800" dirty="0" smtClean="0"/>
              <a:t>		type above line in command prompt)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165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  – Smooth Learning Curve 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1026" name="Picture 2" descr=" angular learning cur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82" y="685800"/>
            <a:ext cx="9164782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6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838200"/>
            <a:ext cx="9144000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dirty="0" smtClean="0">
                <a:solidFill>
                  <a:srgbClr val="FF0000"/>
                </a:solidFill>
              </a:rPr>
              <a:t>Editors for Angular </a:t>
            </a:r>
          </a:p>
          <a:p>
            <a:pPr marL="1371600" lvl="2" indent="-457200">
              <a:buFont typeface="Arial" pitchFamily="34" charset="0"/>
              <a:buChar char="•"/>
            </a:pPr>
            <a:r>
              <a:rPr lang="en-US" sz="2800" dirty="0" smtClean="0"/>
              <a:t>Adobe </a:t>
            </a:r>
            <a:r>
              <a:rPr lang="en-US" sz="2800" dirty="0"/>
              <a:t>Brackets</a:t>
            </a:r>
          </a:p>
          <a:p>
            <a:pPr marL="1371600" lvl="2" indent="-457200">
              <a:buFont typeface="Arial" pitchFamily="34" charset="0"/>
              <a:buChar char="•"/>
            </a:pPr>
            <a:r>
              <a:rPr lang="en-US" sz="2800" dirty="0" smtClean="0"/>
              <a:t>Eclipse</a:t>
            </a:r>
            <a:endParaRPr lang="en-US" sz="2800" dirty="0"/>
          </a:p>
          <a:p>
            <a:pPr marL="1371600" lvl="2" indent="-457200">
              <a:buFont typeface="Arial" pitchFamily="34" charset="0"/>
              <a:buChar char="•"/>
            </a:pPr>
            <a:r>
              <a:rPr lang="en-US" sz="2800" dirty="0"/>
              <a:t>Sublime </a:t>
            </a:r>
            <a:r>
              <a:rPr lang="en-US" sz="2800" dirty="0" smtClean="0"/>
              <a:t>text 3.0</a:t>
            </a:r>
            <a:endParaRPr lang="en-US" sz="2800" dirty="0"/>
          </a:p>
          <a:p>
            <a:pPr marL="1371600" lvl="2" indent="-457200">
              <a:buFont typeface="Arial" pitchFamily="34" charset="0"/>
              <a:buChar char="•"/>
            </a:pPr>
            <a:r>
              <a:rPr lang="en-US" sz="2800" dirty="0" err="1" smtClean="0"/>
              <a:t>JetBrains</a:t>
            </a:r>
            <a:endParaRPr lang="en-US" sz="2800" dirty="0"/>
          </a:p>
          <a:p>
            <a:pPr marL="1371600" lvl="2" indent="-457200">
              <a:buFont typeface="Arial" pitchFamily="34" charset="0"/>
              <a:buChar char="•"/>
            </a:pPr>
            <a:r>
              <a:rPr lang="en-US" sz="2800" dirty="0"/>
              <a:t>Microsoft visual studio </a:t>
            </a:r>
            <a:r>
              <a:rPr lang="en-US" sz="2800" dirty="0" smtClean="0"/>
              <a:t>code or VS 2013/2015</a:t>
            </a:r>
            <a:endParaRPr lang="en-US" sz="2800" dirty="0"/>
          </a:p>
          <a:p>
            <a:pPr lvl="2"/>
            <a:endParaRPr lang="en-US" sz="2800" dirty="0" smtClean="0"/>
          </a:p>
          <a:p>
            <a:pPr lvl="2"/>
            <a:r>
              <a:rPr lang="en-US" sz="2800" dirty="0">
                <a:solidFill>
                  <a:srgbClr val="FF0000"/>
                </a:solidFill>
              </a:rPr>
              <a:t/>
            </a:r>
            <a:br>
              <a:rPr lang="en-US" sz="2800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How do I use Typescript</a:t>
            </a:r>
          </a:p>
          <a:p>
            <a:pPr marL="1371600" lvl="2" indent="-457200">
              <a:buFont typeface="Arial" pitchFamily="34" charset="0"/>
              <a:buChar char="•"/>
            </a:pPr>
            <a:r>
              <a:rPr lang="en-US" sz="2800" dirty="0" smtClean="0"/>
              <a:t>Command </a:t>
            </a:r>
            <a:r>
              <a:rPr lang="en-US" sz="2800" dirty="0"/>
              <a:t>line</a:t>
            </a:r>
          </a:p>
          <a:p>
            <a:pPr marL="1371600" lvl="2" indent="-457200">
              <a:buFont typeface="Arial" pitchFamily="34" charset="0"/>
              <a:buChar char="•"/>
            </a:pPr>
            <a:r>
              <a:rPr lang="en-US" sz="2800" dirty="0" smtClean="0"/>
              <a:t>IDE /Editor</a:t>
            </a:r>
            <a:endParaRPr lang="en-US" sz="2800" dirty="0"/>
          </a:p>
          <a:p>
            <a:pPr marL="1371600" lvl="2" indent="-457200">
              <a:buFont typeface="Arial" pitchFamily="34" charset="0"/>
              <a:buChar char="•"/>
            </a:pPr>
            <a:r>
              <a:rPr lang="en-US" sz="2800" dirty="0"/>
              <a:t>Gulp/grunt</a:t>
            </a:r>
          </a:p>
          <a:p>
            <a:pPr marL="1371600" lvl="2" indent="-457200">
              <a:buFont typeface="Arial" pitchFamily="34" charset="0"/>
              <a:buChar char="•"/>
            </a:pPr>
            <a:r>
              <a:rPr lang="en-US" sz="2800" dirty="0" err="1"/>
              <a:t>Webpack</a:t>
            </a:r>
            <a:endParaRPr lang="en-US" sz="2800" dirty="0"/>
          </a:p>
          <a:p>
            <a:endParaRPr lang="en-US" sz="2400" dirty="0">
              <a:solidFill>
                <a:srgbClr val="C00000"/>
              </a:solidFill>
            </a:endParaRPr>
          </a:p>
          <a:p>
            <a:endParaRPr lang="en-US" sz="2400" dirty="0"/>
          </a:p>
          <a:p>
            <a:pPr marL="2286000" lvl="4" indent="-457200">
              <a:buFont typeface="Arial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 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29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838200"/>
            <a:ext cx="888076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Boilerplate tools: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/>
              <a:t>-</a:t>
            </a:r>
            <a:r>
              <a:rPr lang="en-US" sz="2400" dirty="0" err="1" smtClean="0"/>
              <a:t>Plunker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- NG2-PLAY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YEOMAN GENERATOR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SLUSH GENERATOR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WEBPACK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JSPM 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Compilers 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/>
              <a:t>- Babel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Typescript 1.5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</a:t>
            </a:r>
            <a:r>
              <a:rPr lang="en-US" sz="2400" dirty="0" err="1" smtClean="0"/>
              <a:t>Traceur</a:t>
            </a:r>
            <a:endParaRPr lang="en-US" sz="2400" dirty="0" smtClean="0"/>
          </a:p>
          <a:p>
            <a:pPr marL="514350" indent="-514350">
              <a:lnSpc>
                <a:spcPct val="200000"/>
              </a:lnSpc>
              <a:buFont typeface="Wingdings" pitchFamily="2" charset="2"/>
              <a:buChar char="ü"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  Boilerplate and Compilers 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81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 2.0 with gulp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838200"/>
            <a:ext cx="89154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 smtClean="0"/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  <p:sp>
        <p:nvSpPr>
          <p:cNvPr id="17412" name="AutoShape 4" descr="Mobile Toolki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4" name="AutoShape 6" descr="Mobile Toolki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6" name="AutoShape 8" descr="Mobile Toolki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23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150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04800" y="3352800"/>
            <a:ext cx="9144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286000" lvl="4" indent="-457200">
              <a:buFont typeface="Arial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304800" y="838200"/>
            <a:ext cx="8763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700" dirty="0"/>
              <a:t>Step 1. Set up the Development </a:t>
            </a:r>
            <a:r>
              <a:rPr lang="en-IN" sz="2700" dirty="0" smtClean="0"/>
              <a:t>Environment</a:t>
            </a:r>
          </a:p>
          <a:p>
            <a:endParaRPr lang="en-IN" sz="2700" b="0" i="0" dirty="0">
              <a:effectLst/>
            </a:endParaRPr>
          </a:p>
          <a:p>
            <a:r>
              <a:rPr lang="en-IN" sz="2700" dirty="0" smtClean="0"/>
              <a:t>	</a:t>
            </a:r>
            <a:r>
              <a:rPr lang="en-IN" sz="2700" dirty="0" smtClean="0">
                <a:solidFill>
                  <a:srgbClr val="FF0000"/>
                </a:solidFill>
              </a:rPr>
              <a:t>$ </a:t>
            </a:r>
            <a:r>
              <a:rPr lang="en-IN" sz="2700" dirty="0" err="1">
                <a:solidFill>
                  <a:srgbClr val="FF0000"/>
                </a:solidFill>
              </a:rPr>
              <a:t>npm</a:t>
            </a:r>
            <a:r>
              <a:rPr lang="en-IN" sz="2700" dirty="0">
                <a:solidFill>
                  <a:srgbClr val="FF0000"/>
                </a:solidFill>
              </a:rPr>
              <a:t> install -g @</a:t>
            </a:r>
            <a:r>
              <a:rPr lang="en-IN" sz="2700" dirty="0" smtClean="0">
                <a:solidFill>
                  <a:srgbClr val="FF0000"/>
                </a:solidFill>
              </a:rPr>
              <a:t>angular/cli</a:t>
            </a:r>
          </a:p>
          <a:p>
            <a:endParaRPr lang="en-IN" sz="2700" b="0" i="0" dirty="0">
              <a:effectLst/>
            </a:endParaRPr>
          </a:p>
          <a:p>
            <a:r>
              <a:rPr lang="en-IN" sz="2700" dirty="0"/>
              <a:t>Step 2. Create a new project</a:t>
            </a:r>
          </a:p>
          <a:p>
            <a:r>
              <a:rPr lang="en-IN" sz="2700" dirty="0"/>
              <a:t>	</a:t>
            </a:r>
            <a:r>
              <a:rPr lang="en-IN" sz="2700" dirty="0" smtClean="0">
                <a:solidFill>
                  <a:srgbClr val="FF0000"/>
                </a:solidFill>
              </a:rPr>
              <a:t>$ </a:t>
            </a:r>
            <a:r>
              <a:rPr lang="en-IN" sz="2700" dirty="0">
                <a:solidFill>
                  <a:srgbClr val="FF0000"/>
                </a:solidFill>
              </a:rPr>
              <a:t>ng new </a:t>
            </a:r>
            <a:r>
              <a:rPr lang="en-IN" sz="2700" dirty="0" smtClean="0">
                <a:solidFill>
                  <a:srgbClr val="FF0000"/>
                </a:solidFill>
              </a:rPr>
              <a:t>my-app</a:t>
            </a:r>
          </a:p>
          <a:p>
            <a:endParaRPr lang="en-IN" sz="2700" b="0" i="0" dirty="0">
              <a:effectLst/>
            </a:endParaRPr>
          </a:p>
          <a:p>
            <a:r>
              <a:rPr lang="en-IN" sz="2700" dirty="0"/>
              <a:t>Step 3: Serve the application</a:t>
            </a:r>
          </a:p>
          <a:p>
            <a:r>
              <a:rPr lang="en-IN" sz="2700" b="0" i="0" dirty="0" smtClean="0">
                <a:effectLst/>
              </a:rPr>
              <a:t>	</a:t>
            </a:r>
            <a:r>
              <a:rPr lang="en-IN" sz="2700" b="0" i="0" dirty="0" smtClean="0">
                <a:solidFill>
                  <a:srgbClr val="FF0000"/>
                </a:solidFill>
                <a:effectLst/>
              </a:rPr>
              <a:t>$ </a:t>
            </a:r>
            <a:r>
              <a:rPr lang="en-IN" sz="2700" dirty="0">
                <a:solidFill>
                  <a:srgbClr val="FF0000"/>
                </a:solidFill>
              </a:rPr>
              <a:t>cd </a:t>
            </a:r>
            <a:r>
              <a:rPr lang="en-IN" sz="2700" dirty="0" smtClean="0">
                <a:solidFill>
                  <a:srgbClr val="FF0000"/>
                </a:solidFill>
              </a:rPr>
              <a:t>my-app</a:t>
            </a:r>
          </a:p>
          <a:p>
            <a:r>
              <a:rPr lang="en-IN" sz="2700" dirty="0">
                <a:solidFill>
                  <a:srgbClr val="FF0000"/>
                </a:solidFill>
              </a:rPr>
              <a:t>	</a:t>
            </a:r>
            <a:r>
              <a:rPr lang="en-IN" sz="2700" dirty="0" smtClean="0">
                <a:solidFill>
                  <a:srgbClr val="FF0000"/>
                </a:solidFill>
              </a:rPr>
              <a:t>$ </a:t>
            </a:r>
            <a:r>
              <a:rPr lang="en-IN" sz="2700" dirty="0">
                <a:solidFill>
                  <a:srgbClr val="FF0000"/>
                </a:solidFill>
              </a:rPr>
              <a:t>ng serve </a:t>
            </a:r>
            <a:r>
              <a:rPr lang="en-IN" sz="2700" dirty="0" smtClean="0">
                <a:solidFill>
                  <a:srgbClr val="FF0000"/>
                </a:solidFill>
              </a:rPr>
              <a:t> - -open</a:t>
            </a:r>
            <a:endParaRPr lang="en-IN" sz="2700" b="0" i="0" dirty="0">
              <a:solidFill>
                <a:srgbClr val="FF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73" y="48736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Setting up Angular 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1026" name="Picture 2" descr="The app works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5750656"/>
            <a:ext cx="1600200" cy="581026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87286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 Libraries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838200"/>
            <a:ext cx="86868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core-</a:t>
            </a:r>
            <a:r>
              <a:rPr lang="en-IN" sz="2800" b="1" dirty="0" err="1"/>
              <a:t>js</a:t>
            </a:r>
            <a:endParaRPr lang="en-IN" sz="2800" b="1" dirty="0"/>
          </a:p>
          <a:p>
            <a:r>
              <a:rPr lang="en-IN" sz="2800" dirty="0"/>
              <a:t>Patches the global object (window) with essential features of </a:t>
            </a:r>
            <a:r>
              <a:rPr lang="en-IN" sz="2800" dirty="0" smtClean="0"/>
              <a:t>ES2016 </a:t>
            </a:r>
            <a:r>
              <a:rPr lang="en-IN" sz="2800" dirty="0"/>
              <a:t>(ES6). </a:t>
            </a:r>
          </a:p>
          <a:p>
            <a:endParaRPr lang="en-IN" sz="2800" dirty="0"/>
          </a:p>
          <a:p>
            <a:r>
              <a:rPr lang="en-IN" sz="2800" b="1" dirty="0" err="1"/>
              <a:t>rxjs</a:t>
            </a:r>
            <a:endParaRPr lang="en-IN" sz="2800" b="1" dirty="0"/>
          </a:p>
          <a:p>
            <a:r>
              <a:rPr lang="en-IN" sz="2800" dirty="0"/>
              <a:t>Reactive Extensions Library for JavaScript, </a:t>
            </a:r>
          </a:p>
          <a:p>
            <a:r>
              <a:rPr lang="en-IN" sz="2800" dirty="0"/>
              <a:t>which includes methods for transforming, composing, and querying streams of data</a:t>
            </a:r>
            <a:r>
              <a:rPr lang="en-IN" sz="2800" dirty="0" smtClean="0"/>
              <a:t>.</a:t>
            </a:r>
          </a:p>
          <a:p>
            <a:endParaRPr lang="en-IN" sz="2800" dirty="0"/>
          </a:p>
          <a:p>
            <a:r>
              <a:rPr lang="en-IN" sz="2800" dirty="0"/>
              <a:t>It is utilized by several parts of the Angular framework's HTTP and Forms modules. </a:t>
            </a:r>
          </a:p>
          <a:p>
            <a:endParaRPr lang="en-IN" sz="2800" dirty="0" smtClean="0"/>
          </a:p>
          <a:p>
            <a:r>
              <a:rPr lang="en-IN" sz="2800" dirty="0" smtClean="0"/>
              <a:t>The </a:t>
            </a:r>
            <a:r>
              <a:rPr lang="en-IN" sz="2800" dirty="0"/>
              <a:t>library provides an Observable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12150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 Libraries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838200"/>
            <a:ext cx="868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zone.js</a:t>
            </a:r>
          </a:p>
          <a:p>
            <a:endParaRPr lang="en-IN" sz="2800" b="1" dirty="0"/>
          </a:p>
          <a:p>
            <a:r>
              <a:rPr lang="en-IN" sz="2800" dirty="0"/>
              <a:t> Zone.js provides the mechanism to hook into asynchronous operations </a:t>
            </a:r>
            <a:r>
              <a:rPr lang="en-IN" sz="2800" dirty="0" smtClean="0"/>
              <a:t> </a:t>
            </a:r>
            <a:r>
              <a:rPr lang="en-IN" sz="2800" dirty="0"/>
              <a:t>and track outstanding </a:t>
            </a:r>
            <a:r>
              <a:rPr lang="en-IN" sz="2800" dirty="0" err="1"/>
              <a:t>async</a:t>
            </a:r>
            <a:r>
              <a:rPr lang="en-IN" sz="2800" dirty="0"/>
              <a:t> tasks. </a:t>
            </a:r>
          </a:p>
          <a:p>
            <a:endParaRPr lang="en-IN" sz="2800" b="1" dirty="0"/>
          </a:p>
          <a:p>
            <a:r>
              <a:rPr lang="en-IN" sz="2800" dirty="0"/>
              <a:t> Angular does that by creating its own </a:t>
            </a:r>
            <a:r>
              <a:rPr lang="en-IN" sz="2800" dirty="0" err="1"/>
              <a:t>NgZone</a:t>
            </a:r>
            <a:r>
              <a:rPr lang="en-IN" sz="2800" dirty="0"/>
              <a:t> which waits until all </a:t>
            </a:r>
            <a:r>
              <a:rPr lang="en-IN" sz="2800" dirty="0" smtClean="0"/>
              <a:t> </a:t>
            </a:r>
            <a:r>
              <a:rPr lang="en-IN" sz="2800" dirty="0"/>
              <a:t>asynchronous operations like timers and XHR requests are completed </a:t>
            </a:r>
            <a:r>
              <a:rPr lang="en-IN" sz="2800" dirty="0" smtClean="0"/>
              <a:t> </a:t>
            </a:r>
            <a:r>
              <a:rPr lang="en-IN" sz="2800" dirty="0"/>
              <a:t>and triggers change detection.</a:t>
            </a:r>
          </a:p>
        </p:txBody>
      </p:sp>
    </p:spTree>
    <p:extLst>
      <p:ext uri="{BB962C8B-B14F-4D97-AF65-F5344CB8AC3E}">
        <p14:creationId xmlns:p14="http://schemas.microsoft.com/office/powerpoint/2010/main" val="302159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 Libraries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838200"/>
            <a:ext cx="86868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@angular/core</a:t>
            </a:r>
          </a:p>
          <a:p>
            <a:r>
              <a:rPr lang="en-IN" sz="2800" dirty="0"/>
              <a:t>Critical run-time parts of the framework needed by every application.</a:t>
            </a:r>
          </a:p>
          <a:p>
            <a:r>
              <a:rPr lang="en-IN" sz="2800" dirty="0"/>
              <a:t> Includes all metadata decorators, Component, Directive, </a:t>
            </a:r>
          </a:p>
          <a:p>
            <a:r>
              <a:rPr lang="en-IN" sz="2800" dirty="0"/>
              <a:t> dependency injection, and the component life-cycle hooks. </a:t>
            </a:r>
          </a:p>
          <a:p>
            <a:r>
              <a:rPr lang="en-IN" sz="2800" dirty="0"/>
              <a:t> Contains core functionality component views, DI and change detection.</a:t>
            </a:r>
          </a:p>
          <a:p>
            <a:endParaRPr lang="en-IN" sz="2800" b="1" dirty="0"/>
          </a:p>
          <a:p>
            <a:r>
              <a:rPr lang="en-IN" sz="2800" b="1" dirty="0"/>
              <a:t>@angular/compiler</a:t>
            </a:r>
          </a:p>
          <a:p>
            <a:r>
              <a:rPr lang="en-IN" sz="2800" dirty="0" err="1"/>
              <a:t>Angular’s</a:t>
            </a:r>
            <a:r>
              <a:rPr lang="en-IN" sz="2800" dirty="0"/>
              <a:t> Template Compiler. It reads your templates and can convert </a:t>
            </a:r>
            <a:r>
              <a:rPr lang="en-IN" sz="2800" dirty="0" smtClean="0"/>
              <a:t> them </a:t>
            </a:r>
            <a:r>
              <a:rPr lang="en-IN" sz="2800" dirty="0"/>
              <a:t>to code that makes the application run and render. </a:t>
            </a:r>
          </a:p>
          <a:p>
            <a:r>
              <a:rPr lang="en-IN" sz="2800" dirty="0"/>
              <a:t>Compiler is used  indirectly via platform-browser-dynamic.</a:t>
            </a:r>
          </a:p>
        </p:txBody>
      </p:sp>
    </p:spTree>
    <p:extLst>
      <p:ext uri="{BB962C8B-B14F-4D97-AF65-F5344CB8AC3E}">
        <p14:creationId xmlns:p14="http://schemas.microsoft.com/office/powerpoint/2010/main" val="224398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 Libraries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838200"/>
            <a:ext cx="8686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@angular/common</a:t>
            </a:r>
          </a:p>
          <a:p>
            <a:r>
              <a:rPr lang="en-IN" sz="2800" dirty="0"/>
              <a:t>Provides the commonly needed services, pipes, and directives such </a:t>
            </a:r>
            <a:r>
              <a:rPr lang="en-IN" sz="2800" dirty="0" smtClean="0"/>
              <a:t>as </a:t>
            </a:r>
            <a:r>
              <a:rPr lang="en-IN" sz="2800" dirty="0" err="1" smtClean="0"/>
              <a:t>ngIf</a:t>
            </a:r>
            <a:r>
              <a:rPr lang="en-IN" sz="2800" dirty="0" smtClean="0"/>
              <a:t> </a:t>
            </a:r>
            <a:r>
              <a:rPr lang="en-IN" sz="2800" dirty="0"/>
              <a:t>and </a:t>
            </a:r>
            <a:r>
              <a:rPr lang="en-IN" sz="2800" dirty="0" err="1"/>
              <a:t>ngFor</a:t>
            </a:r>
            <a:r>
              <a:rPr lang="en-IN" sz="2800" dirty="0"/>
              <a:t>.</a:t>
            </a:r>
          </a:p>
          <a:p>
            <a:endParaRPr lang="en-IN" sz="2800" b="1" dirty="0"/>
          </a:p>
          <a:p>
            <a:r>
              <a:rPr lang="en-IN" sz="2800" b="1" dirty="0"/>
              <a:t>@angular/platform-browser</a:t>
            </a:r>
          </a:p>
          <a:p>
            <a:r>
              <a:rPr lang="en-IN" sz="2800" dirty="0"/>
              <a:t>Contains the functionality to bootstrap the application in a browser. </a:t>
            </a:r>
            <a:endParaRPr lang="en-IN" sz="2800" dirty="0" smtClean="0"/>
          </a:p>
          <a:p>
            <a:endParaRPr lang="en-IN" sz="2800" dirty="0" smtClean="0"/>
          </a:p>
          <a:p>
            <a:r>
              <a:rPr lang="en-IN" sz="2800" dirty="0" smtClean="0"/>
              <a:t>It includes </a:t>
            </a:r>
            <a:r>
              <a:rPr lang="en-IN" sz="2800" dirty="0"/>
              <a:t>everything DOM and browser related, </a:t>
            </a:r>
          </a:p>
          <a:p>
            <a:r>
              <a:rPr lang="en-IN" sz="2800" dirty="0"/>
              <a:t>pieces that help render into the DOM</a:t>
            </a:r>
            <a:r>
              <a:rPr lang="en-IN" sz="2800" dirty="0" smtClean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2676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 Libraries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838200"/>
            <a:ext cx="868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@angular/platform-browser-dynamic</a:t>
            </a:r>
          </a:p>
          <a:p>
            <a:r>
              <a:rPr lang="en-IN" sz="2800" dirty="0"/>
              <a:t>Contains implementations for the dynamic bootstrap of the application. </a:t>
            </a:r>
            <a:endParaRPr lang="en-IN" sz="2800" dirty="0" smtClean="0"/>
          </a:p>
          <a:p>
            <a:endParaRPr lang="en-IN" sz="2800" dirty="0"/>
          </a:p>
          <a:p>
            <a:r>
              <a:rPr lang="en-IN" sz="2800" dirty="0"/>
              <a:t>Includes providers and a bootstrap method for applications that compile </a:t>
            </a:r>
            <a:r>
              <a:rPr lang="en-IN" sz="2800" dirty="0" smtClean="0"/>
              <a:t>templates </a:t>
            </a:r>
            <a:r>
              <a:rPr lang="en-IN" sz="2800" dirty="0"/>
              <a:t>on the client </a:t>
            </a:r>
          </a:p>
          <a:p>
            <a:endParaRPr lang="en-IN" sz="2800" b="1" dirty="0"/>
          </a:p>
          <a:p>
            <a:r>
              <a:rPr lang="en-IN" sz="2800" dirty="0" smtClean="0"/>
              <a:t>Use </a:t>
            </a:r>
            <a:r>
              <a:rPr lang="en-IN" sz="2800" dirty="0"/>
              <a:t>this package for bootstrapping your application during development </a:t>
            </a:r>
            <a:r>
              <a:rPr lang="en-IN" sz="2800" dirty="0" smtClean="0"/>
              <a:t> (</a:t>
            </a:r>
            <a:r>
              <a:rPr lang="en-IN" sz="2800" dirty="0"/>
              <a:t>in production, we use </a:t>
            </a:r>
            <a:r>
              <a:rPr lang="en-IN" sz="2800" dirty="0" err="1"/>
              <a:t>bootstrapStatic</a:t>
            </a:r>
            <a:r>
              <a:rPr lang="en-IN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1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1734"/>
            <a:ext cx="8446258" cy="542498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r>
              <a:rPr lang="en-IN" sz="3300" dirty="0" smtClean="0">
                <a:solidFill>
                  <a:srgbClr val="FFFF00"/>
                </a:solidFill>
              </a:rPr>
              <a:t>Lab Setup</a:t>
            </a:r>
            <a:endParaRPr lang="en-IN" sz="3300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442" y="614940"/>
            <a:ext cx="89125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sz="2400" dirty="0" smtClean="0">
              <a:latin typeface="Bahnschrif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sz="2400" dirty="0">
              <a:latin typeface="Bahnschrift" panose="020B0502040204020203" pitchFamily="34" charset="0"/>
            </a:endParaRPr>
          </a:p>
          <a:p>
            <a:endParaRPr lang="en-IN" sz="2400" dirty="0">
              <a:latin typeface="Bahnschrift" panose="020B0502040204020203" pitchFamily="34" charset="0"/>
            </a:endParaRPr>
          </a:p>
          <a:p>
            <a:endParaRPr lang="en-IN" sz="2400" dirty="0">
              <a:latin typeface="Bahnschrift" panose="020B0502040204020203" pitchFamily="34" charset="0"/>
            </a:endParaRPr>
          </a:p>
          <a:p>
            <a:pPr fontAlgn="base"/>
            <a:endParaRPr lang="en-IN" sz="2400" dirty="0">
              <a:latin typeface="Bahnschrift" panose="020B0502040204020203" pitchFamily="34" charset="0"/>
            </a:endParaRPr>
          </a:p>
          <a:p>
            <a:endParaRPr lang="en-IN" sz="2400" dirty="0">
              <a:latin typeface="Bahnschrift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7794" y="647922"/>
            <a:ext cx="8458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err="1"/>
              <a:t>n</a:t>
            </a:r>
            <a:r>
              <a:rPr lang="en-IN" sz="2800" dirty="0" err="1" smtClean="0"/>
              <a:t>pm</a:t>
            </a:r>
            <a:r>
              <a:rPr lang="en-IN" sz="2800" dirty="0" smtClean="0"/>
              <a:t> install –g @angular/cli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n</a:t>
            </a:r>
            <a:r>
              <a:rPr lang="en-IN" sz="2800" dirty="0" smtClean="0"/>
              <a:t>g  - -version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/>
              <a:t>ng new </a:t>
            </a:r>
            <a:r>
              <a:rPr lang="en-IN" sz="2800" dirty="0" err="1" smtClean="0"/>
              <a:t>angularapp</a:t>
            </a:r>
            <a:endParaRPr lang="en-IN" sz="28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/>
              <a:t>Open </a:t>
            </a:r>
            <a:r>
              <a:rPr lang="en-IN" sz="2800" dirty="0" err="1" smtClean="0"/>
              <a:t>angularapp</a:t>
            </a:r>
            <a:r>
              <a:rPr lang="en-IN" sz="2800" dirty="0" smtClean="0"/>
              <a:t> in VS Code by choosing open folder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 smtClean="0"/>
              <a:t>In VS Code, Open </a:t>
            </a:r>
            <a:r>
              <a:rPr lang="en-IN" sz="2800" dirty="0" err="1" smtClean="0"/>
              <a:t>view</a:t>
            </a:r>
            <a:r>
              <a:rPr lang="en-IN" sz="2800" dirty="0" err="1" smtClean="0">
                <a:sym typeface="Wingdings" panose="05000000000000000000" pitchFamily="2" charset="2"/>
              </a:rPr>
              <a:t>Terminal</a:t>
            </a:r>
            <a:endParaRPr lang="en-IN" sz="2800" dirty="0" smtClean="0">
              <a:sym typeface="Wingdings" panose="05000000000000000000" pitchFamily="2" charset="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ym typeface="Wingdings" panose="05000000000000000000" pitchFamily="2" charset="2"/>
              </a:rPr>
              <a:t>n</a:t>
            </a:r>
            <a:r>
              <a:rPr lang="en-IN" sz="2800" dirty="0" smtClean="0">
                <a:sym typeface="Wingdings" panose="05000000000000000000" pitchFamily="2" charset="2"/>
              </a:rPr>
              <a:t>g </a:t>
            </a:r>
            <a:r>
              <a:rPr lang="en-IN" sz="2800" smtClean="0">
                <a:sym typeface="Wingdings" panose="05000000000000000000" pitchFamily="2" charset="2"/>
              </a:rPr>
              <a:t>serve   - </a:t>
            </a:r>
            <a:r>
              <a:rPr lang="en-IN" sz="2800" dirty="0" smtClean="0">
                <a:sym typeface="Wingdings" panose="05000000000000000000" pitchFamily="2" charset="2"/>
              </a:rPr>
              <a:t>-open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sym typeface="Wingdings" panose="05000000000000000000" pitchFamily="2" charset="2"/>
              </a:rPr>
              <a:t>l</a:t>
            </a:r>
            <a:r>
              <a:rPr lang="en-IN" sz="2800" dirty="0" smtClean="0">
                <a:sym typeface="Wingdings" panose="05000000000000000000" pitchFamily="2" charset="2"/>
              </a:rPr>
              <a:t>ocalhost:4200</a:t>
            </a:r>
            <a:endParaRPr lang="en-IN" sz="2800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9820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Angular-CLI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838200"/>
            <a:ext cx="89154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 smtClean="0"/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533400"/>
            <a:ext cx="9144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</a:rPr>
              <a:t>ng</a:t>
            </a:r>
            <a:r>
              <a:rPr lang="en-US" sz="2400" dirty="0" smtClean="0">
                <a:solidFill>
                  <a:srgbClr val="FF0000"/>
                </a:solidFill>
              </a:rPr>
              <a:t> new</a:t>
            </a:r>
          </a:p>
          <a:p>
            <a:r>
              <a:rPr lang="en-US" sz="2400" dirty="0" smtClean="0"/>
              <a:t>The Angular2 CLI makes it easy to create an application that already works, right out of the box. It  follows our best practices!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err="1" smtClean="0">
                <a:solidFill>
                  <a:srgbClr val="FF0000"/>
                </a:solidFill>
              </a:rPr>
              <a:t>ng</a:t>
            </a:r>
            <a:r>
              <a:rPr lang="en-US" sz="2400" dirty="0" smtClean="0">
                <a:solidFill>
                  <a:srgbClr val="FF0000"/>
                </a:solidFill>
              </a:rPr>
              <a:t> generate</a:t>
            </a:r>
          </a:p>
          <a:p>
            <a:r>
              <a:rPr lang="en-US" sz="2400" dirty="0" smtClean="0"/>
              <a:t>Generate components, routes, services and pipes with a simple command. The CLI will also create simple test shells for all of these.</a:t>
            </a:r>
          </a:p>
          <a:p>
            <a:endParaRPr lang="en-US" sz="2400" dirty="0" smtClean="0"/>
          </a:p>
          <a:p>
            <a:r>
              <a:rPr lang="en-US" sz="2400" dirty="0" err="1" smtClean="0">
                <a:solidFill>
                  <a:srgbClr val="FF0000"/>
                </a:solidFill>
              </a:rPr>
              <a:t>ng</a:t>
            </a:r>
            <a:r>
              <a:rPr lang="en-US" sz="2400" dirty="0" smtClean="0">
                <a:solidFill>
                  <a:srgbClr val="FF0000"/>
                </a:solidFill>
              </a:rPr>
              <a:t> serve</a:t>
            </a:r>
          </a:p>
          <a:p>
            <a:r>
              <a:rPr lang="en-US" sz="2400" dirty="0" smtClean="0"/>
              <a:t>Easily put your application in production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Test, Lint, Format</a:t>
            </a:r>
          </a:p>
          <a:p>
            <a:r>
              <a:rPr lang="en-US" sz="2400" dirty="0" smtClean="0"/>
              <a:t>Run your unit tests or your end-to-end tests with the breeze of a command. Execute the official Angular2 linter and run clang format.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50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Angular-CLI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838200"/>
            <a:ext cx="89154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 smtClean="0"/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0" y="533400"/>
            <a:ext cx="91440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Install Node </a:t>
            </a:r>
            <a:r>
              <a:rPr lang="en-US" sz="2400" dirty="0" err="1" smtClean="0"/>
              <a:t>js</a:t>
            </a:r>
            <a:r>
              <a:rPr lang="en-US" sz="2400" dirty="0" smtClean="0"/>
              <a:t> from nodejs.org</a:t>
            </a:r>
          </a:p>
          <a:p>
            <a:endParaRPr lang="en-US" sz="2400" dirty="0" smtClean="0"/>
          </a:p>
          <a:p>
            <a:r>
              <a:rPr lang="en-US" sz="2400" dirty="0" err="1" smtClean="0"/>
              <a:t>npm</a:t>
            </a:r>
            <a:r>
              <a:rPr lang="en-US" sz="2400" dirty="0" smtClean="0"/>
              <a:t> install -g  </a:t>
            </a:r>
            <a:r>
              <a:rPr lang="en-US" sz="2400" smtClean="0"/>
              <a:t>@angular/cli</a:t>
            </a:r>
            <a:endParaRPr lang="en-US" sz="2400" dirty="0" smtClean="0"/>
          </a:p>
          <a:p>
            <a:r>
              <a:rPr lang="en-US" sz="2400" dirty="0" smtClean="0"/>
              <a:t> </a:t>
            </a:r>
            <a:r>
              <a:rPr lang="en-US" sz="2400" dirty="0" err="1" smtClean="0"/>
              <a:t>ng</a:t>
            </a:r>
            <a:r>
              <a:rPr lang="en-US" sz="2400" dirty="0" smtClean="0"/>
              <a:t> help</a:t>
            </a:r>
          </a:p>
          <a:p>
            <a:endParaRPr lang="en-US" sz="2400" dirty="0" smtClean="0"/>
          </a:p>
          <a:p>
            <a:pPr fontAlgn="base"/>
            <a:r>
              <a:rPr lang="en-US" sz="2400" b="1" dirty="0" smtClean="0">
                <a:solidFill>
                  <a:srgbClr val="FF0000"/>
                </a:solidFill>
              </a:rPr>
              <a:t>Generating and serving an Angular2 project via a development server</a:t>
            </a:r>
          </a:p>
          <a:p>
            <a:pPr fontAlgn="base"/>
            <a:r>
              <a:rPr lang="en-US" sz="2400" dirty="0" err="1" smtClean="0"/>
              <a:t>ng</a:t>
            </a:r>
            <a:r>
              <a:rPr lang="en-US" sz="2400" dirty="0" smtClean="0"/>
              <a:t> new PROJECT_NAME</a:t>
            </a:r>
          </a:p>
          <a:p>
            <a:pPr fontAlgn="base"/>
            <a:r>
              <a:rPr lang="en-US" sz="2400" dirty="0" err="1" smtClean="0"/>
              <a:t>cd</a:t>
            </a:r>
            <a:r>
              <a:rPr lang="en-US" sz="2400" dirty="0" smtClean="0"/>
              <a:t> PROJECT_NAME</a:t>
            </a:r>
          </a:p>
          <a:p>
            <a:pPr fontAlgn="base"/>
            <a:r>
              <a:rPr lang="en-US" sz="2400" dirty="0" err="1" smtClean="0"/>
              <a:t>ng</a:t>
            </a:r>
            <a:r>
              <a:rPr lang="en-US" sz="2400" dirty="0" smtClean="0"/>
              <a:t> serve</a:t>
            </a:r>
          </a:p>
          <a:p>
            <a:pPr fontAlgn="base"/>
            <a:endParaRPr lang="en-US" sz="2400" dirty="0" smtClean="0"/>
          </a:p>
          <a:p>
            <a:pPr fontAlgn="base"/>
            <a:r>
              <a:rPr lang="en-US" sz="2400" dirty="0" smtClean="0"/>
              <a:t>Navigate to http://localhost:4200/. The app will automatically reload if you change any of the source files.</a:t>
            </a:r>
          </a:p>
          <a:p>
            <a:pPr fontAlgn="base"/>
            <a:endParaRPr lang="en-US" sz="2400" dirty="0" smtClean="0"/>
          </a:p>
          <a:p>
            <a:pPr fontAlgn="base"/>
            <a:r>
              <a:rPr lang="en-US" sz="2400" dirty="0" smtClean="0"/>
              <a:t>You can configure the default HTTP port and the one used by the </a:t>
            </a:r>
            <a:r>
              <a:rPr lang="en-US" sz="2400" dirty="0" err="1" smtClean="0"/>
              <a:t>LiveReload</a:t>
            </a:r>
            <a:r>
              <a:rPr lang="en-US" sz="2400" dirty="0" smtClean="0"/>
              <a:t> server with two command-line options :</a:t>
            </a:r>
          </a:p>
          <a:p>
            <a:pPr fontAlgn="base"/>
            <a:endParaRPr lang="en-US" sz="2400" dirty="0" smtClean="0">
              <a:solidFill>
                <a:srgbClr val="FF0000"/>
              </a:solidFill>
            </a:endParaRPr>
          </a:p>
          <a:p>
            <a:pPr fontAlgn="base"/>
            <a:r>
              <a:rPr lang="en-US" sz="2400" dirty="0" err="1" smtClean="0">
                <a:solidFill>
                  <a:srgbClr val="FF0000"/>
                </a:solidFill>
              </a:rPr>
              <a:t>ng</a:t>
            </a:r>
            <a:r>
              <a:rPr lang="en-US" sz="2400" dirty="0" smtClean="0">
                <a:solidFill>
                  <a:srgbClr val="FF0000"/>
                </a:solidFill>
              </a:rPr>
              <a:t> serve --host 0.0.0.0 --port 4201 --live-reload-port 49153</a:t>
            </a:r>
          </a:p>
          <a:p>
            <a:pPr fontAlgn="base"/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50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Angular-CLI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838200"/>
            <a:ext cx="89154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 smtClean="0"/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533400" y="856357"/>
            <a:ext cx="91440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800" dirty="0" smtClean="0">
                <a:solidFill>
                  <a:srgbClr val="FF0000"/>
                </a:solidFill>
              </a:rPr>
              <a:t>Scaffold		usage</a:t>
            </a:r>
          </a:p>
          <a:p>
            <a:pPr fontAlgn="base"/>
            <a:r>
              <a:rPr lang="en-US" sz="2800" dirty="0" smtClean="0"/>
              <a:t>Component		</a:t>
            </a:r>
            <a:r>
              <a:rPr lang="en-US" sz="2800" dirty="0" err="1" smtClean="0"/>
              <a:t>ng</a:t>
            </a:r>
            <a:r>
              <a:rPr lang="en-US" sz="2800" dirty="0" smtClean="0"/>
              <a:t> g component my-new-component</a:t>
            </a:r>
          </a:p>
          <a:p>
            <a:pPr fontAlgn="base"/>
            <a:r>
              <a:rPr lang="en-US" sz="2800" dirty="0" smtClean="0"/>
              <a:t>Directive		</a:t>
            </a:r>
            <a:r>
              <a:rPr lang="en-US" sz="2800" dirty="0" err="1" smtClean="0"/>
              <a:t>ng</a:t>
            </a:r>
            <a:r>
              <a:rPr lang="en-US" sz="2800" dirty="0" smtClean="0"/>
              <a:t> g directive my-new-directive</a:t>
            </a:r>
          </a:p>
          <a:p>
            <a:pPr fontAlgn="base"/>
            <a:r>
              <a:rPr lang="en-US" sz="2800" dirty="0" smtClean="0"/>
              <a:t>Pipe			</a:t>
            </a:r>
            <a:r>
              <a:rPr lang="en-US" sz="2800" dirty="0" err="1" smtClean="0"/>
              <a:t>ng</a:t>
            </a:r>
            <a:r>
              <a:rPr lang="en-US" sz="2800" dirty="0" smtClean="0"/>
              <a:t> g pipe my-new-pipe</a:t>
            </a:r>
          </a:p>
          <a:p>
            <a:pPr fontAlgn="base"/>
            <a:r>
              <a:rPr lang="en-US" sz="2800" dirty="0" smtClean="0"/>
              <a:t>Service		ng g service my-new-service</a:t>
            </a:r>
          </a:p>
          <a:p>
            <a:pPr fontAlgn="base"/>
            <a:r>
              <a:rPr lang="en-US" sz="2800" dirty="0" smtClean="0"/>
              <a:t>Class			</a:t>
            </a:r>
            <a:r>
              <a:rPr lang="en-US" sz="2800" dirty="0" err="1" smtClean="0"/>
              <a:t>ng</a:t>
            </a:r>
            <a:r>
              <a:rPr lang="en-US" sz="2800" dirty="0" smtClean="0"/>
              <a:t> g class my-new-class</a:t>
            </a:r>
          </a:p>
          <a:p>
            <a:pPr fontAlgn="base"/>
            <a:r>
              <a:rPr lang="en-US" sz="2800" dirty="0" smtClean="0"/>
              <a:t>Interface		</a:t>
            </a:r>
            <a:r>
              <a:rPr lang="en-US" sz="2800" dirty="0" err="1" smtClean="0"/>
              <a:t>ng</a:t>
            </a:r>
            <a:r>
              <a:rPr lang="en-US" sz="2800" dirty="0" smtClean="0"/>
              <a:t> g interface my-new-interface</a:t>
            </a:r>
          </a:p>
          <a:p>
            <a:pPr fontAlgn="base"/>
            <a:r>
              <a:rPr lang="en-US" sz="2800" dirty="0" err="1" smtClean="0"/>
              <a:t>Enum</a:t>
            </a:r>
            <a:r>
              <a:rPr lang="en-US" sz="2800" dirty="0" smtClean="0"/>
              <a:t>			</a:t>
            </a:r>
            <a:r>
              <a:rPr lang="en-US" sz="2800" dirty="0" err="1" smtClean="0"/>
              <a:t>ng</a:t>
            </a:r>
            <a:r>
              <a:rPr lang="en-US" sz="2800" dirty="0" smtClean="0"/>
              <a:t> g </a:t>
            </a:r>
            <a:r>
              <a:rPr lang="en-US" sz="2800" dirty="0" err="1" smtClean="0"/>
              <a:t>enum</a:t>
            </a:r>
            <a:r>
              <a:rPr lang="en-US" sz="2800" dirty="0" smtClean="0"/>
              <a:t> my-new-</a:t>
            </a:r>
            <a:r>
              <a:rPr lang="en-US" sz="2800" dirty="0" err="1" smtClean="0"/>
              <a:t>enum</a:t>
            </a:r>
            <a:endParaRPr lang="en-US" sz="2800" dirty="0" smtClean="0"/>
          </a:p>
          <a:p>
            <a:pPr fontAlgn="base"/>
            <a:r>
              <a:rPr lang="en-US" sz="2800" dirty="0" smtClean="0"/>
              <a:t>Module		</a:t>
            </a:r>
            <a:r>
              <a:rPr lang="en-US" sz="2800" dirty="0" err="1" smtClean="0"/>
              <a:t>ng</a:t>
            </a:r>
            <a:r>
              <a:rPr lang="en-US" sz="2800" dirty="0" smtClean="0"/>
              <a:t> g module my-module</a:t>
            </a:r>
          </a:p>
          <a:p>
            <a:pPr fontAlgn="base"/>
            <a:endParaRPr lang="en-US" sz="2800" dirty="0" smtClean="0"/>
          </a:p>
          <a:p>
            <a:pPr fontAlgn="base"/>
            <a:endParaRPr lang="en-US" sz="2800" dirty="0" smtClean="0"/>
          </a:p>
          <a:p>
            <a:pPr fontAlgn="base"/>
            <a:r>
              <a:rPr lang="en-US" sz="2800" b="1" dirty="0" smtClean="0"/>
              <a:t>Creating a build</a:t>
            </a:r>
          </a:p>
          <a:p>
            <a:pPr fontAlgn="base"/>
            <a:r>
              <a:rPr lang="en-US" sz="2800" smtClean="0"/>
              <a:t>ng</a:t>
            </a:r>
            <a:r>
              <a:rPr lang="en-US" sz="2800" dirty="0" smtClean="0"/>
              <a:t> build</a:t>
            </a:r>
          </a:p>
          <a:p>
            <a:pPr fontAlgn="base"/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50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  Dev. Tool for Debugging- Augury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838200"/>
            <a:ext cx="89154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 smtClean="0"/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274642"/>
            <a:ext cx="9144000" cy="677108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782" y="598630"/>
            <a:ext cx="89154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</a:rPr>
              <a:t>Angular Augury </a:t>
            </a:r>
            <a:r>
              <a:rPr lang="en-US" sz="2800" dirty="0" smtClean="0"/>
              <a:t>is a Google Chrome developer tool extension for debugging and profiling angular2 applications.</a:t>
            </a:r>
          </a:p>
          <a:p>
            <a:r>
              <a:rPr lang="en-US" sz="2800" dirty="0" smtClean="0"/>
              <a:t>		(</a:t>
            </a:r>
            <a:r>
              <a:rPr lang="en-US" sz="2800" dirty="0" smtClean="0">
                <a:hlinkClick r:id="rId2"/>
              </a:rPr>
              <a:t>https://augury.angular.io</a:t>
            </a:r>
            <a:r>
              <a:rPr lang="en-US" sz="2800" dirty="0" smtClean="0"/>
              <a:t>)</a:t>
            </a:r>
          </a:p>
          <a:p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</a:rPr>
              <a:t>Augury helps developer to :</a:t>
            </a:r>
            <a:endParaRPr lang="en-US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Visualize the application through component tree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Visual Debugging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See the application structure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Visualize Change detection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Check Performance characteristics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Source code debugging with on typescript with breakpoint.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/>
              <a:t>Use Watchers, immediate window, console </a:t>
            </a:r>
            <a:r>
              <a:rPr lang="en-US" sz="2800" dirty="0" err="1" smtClean="0"/>
              <a:t>window,XHR</a:t>
            </a:r>
            <a:r>
              <a:rPr lang="en-US" sz="2800" dirty="0" smtClean="0"/>
              <a:t> ….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607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 2.0 with gulp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838200"/>
            <a:ext cx="89154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 smtClean="0"/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274642"/>
            <a:ext cx="9144000" cy="677108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09" y="0"/>
            <a:ext cx="9164782" cy="716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15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Structure of Angular Applications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381000" y="617757"/>
            <a:ext cx="89154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 smtClean="0"/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274642"/>
            <a:ext cx="9144000" cy="677108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609600"/>
            <a:ext cx="77724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● </a:t>
            </a:r>
            <a:r>
              <a:rPr lang="en-IN" sz="2400" dirty="0" err="1"/>
              <a:t>src</a:t>
            </a:r>
            <a:endParaRPr lang="en-IN" sz="2400" dirty="0"/>
          </a:p>
          <a:p>
            <a:r>
              <a:rPr lang="en-IN" sz="2400" dirty="0"/>
              <a:t>+---● app</a:t>
            </a:r>
          </a:p>
          <a:p>
            <a:r>
              <a:rPr lang="en-IN" sz="2400" dirty="0"/>
              <a:t>|   +--● employees</a:t>
            </a:r>
          </a:p>
          <a:p>
            <a:r>
              <a:rPr lang="en-IN" sz="2400" dirty="0"/>
              <a:t>|   |  |--employees.component.</a:t>
            </a:r>
            <a:r>
              <a:rPr lang="en-IN" sz="2400" dirty="0" err="1"/>
              <a:t>ts</a:t>
            </a:r>
            <a:r>
              <a:rPr lang="en-IN" sz="2400" dirty="0"/>
              <a:t>|.html|.</a:t>
            </a:r>
            <a:r>
              <a:rPr lang="en-IN" sz="2400" dirty="0" err="1"/>
              <a:t>css</a:t>
            </a:r>
            <a:endParaRPr lang="en-IN" sz="2400" dirty="0"/>
          </a:p>
          <a:p>
            <a:r>
              <a:rPr lang="en-IN" sz="2400" dirty="0"/>
              <a:t>|   |  +--● employee</a:t>
            </a:r>
          </a:p>
          <a:p>
            <a:r>
              <a:rPr lang="en-IN" sz="2400" dirty="0"/>
              <a:t>|   |  |  |--employee.component.</a:t>
            </a:r>
            <a:r>
              <a:rPr lang="en-IN" sz="2400" dirty="0" err="1"/>
              <a:t>ts</a:t>
            </a:r>
            <a:r>
              <a:rPr lang="en-IN" sz="2400" dirty="0"/>
              <a:t>|.html|.</a:t>
            </a:r>
            <a:r>
              <a:rPr lang="en-IN" sz="2400" dirty="0" err="1"/>
              <a:t>css</a:t>
            </a:r>
            <a:endParaRPr lang="en-IN" sz="2400" dirty="0"/>
          </a:p>
          <a:p>
            <a:r>
              <a:rPr lang="en-IN" sz="2400" dirty="0"/>
              <a:t>|   |  |</a:t>
            </a:r>
          </a:p>
          <a:p>
            <a:r>
              <a:rPr lang="en-IN" sz="2400" dirty="0"/>
              <a:t>|   |  +--● employee-list</a:t>
            </a:r>
          </a:p>
          <a:p>
            <a:r>
              <a:rPr lang="en-IN" sz="2400" dirty="0"/>
              <a:t>|   |  |  |--employee-list.component.</a:t>
            </a:r>
            <a:r>
              <a:rPr lang="en-IN" sz="2400" dirty="0" err="1"/>
              <a:t>ts</a:t>
            </a:r>
            <a:r>
              <a:rPr lang="en-IN" sz="2400" dirty="0"/>
              <a:t>|.html|.</a:t>
            </a:r>
            <a:r>
              <a:rPr lang="en-IN" sz="2400" dirty="0" err="1"/>
              <a:t>css</a:t>
            </a:r>
            <a:endParaRPr lang="en-IN" sz="2400" dirty="0"/>
          </a:p>
          <a:p>
            <a:r>
              <a:rPr lang="en-IN" sz="2400" dirty="0"/>
              <a:t>|   |  |</a:t>
            </a:r>
          </a:p>
          <a:p>
            <a:r>
              <a:rPr lang="en-IN" sz="2400" dirty="0"/>
              <a:t>|   |  +--● shared</a:t>
            </a:r>
          </a:p>
          <a:p>
            <a:r>
              <a:rPr lang="en-IN" sz="2400" dirty="0"/>
              <a:t>|   |     |--</a:t>
            </a:r>
            <a:r>
              <a:rPr lang="en-IN" sz="2400" dirty="0" err="1"/>
              <a:t>employee.service.ts</a:t>
            </a:r>
            <a:endParaRPr lang="en-IN" sz="2400" dirty="0"/>
          </a:p>
          <a:p>
            <a:r>
              <a:rPr lang="en-IN" sz="2400" dirty="0"/>
              <a:t>|   |     |--</a:t>
            </a:r>
            <a:r>
              <a:rPr lang="en-IN" sz="2400" dirty="0" err="1"/>
              <a:t>employee.model.ts</a:t>
            </a:r>
            <a:endParaRPr lang="en-IN" sz="2400" dirty="0"/>
          </a:p>
          <a:p>
            <a:r>
              <a:rPr lang="en-IN" sz="2400" dirty="0"/>
              <a:t>|   |</a:t>
            </a:r>
          </a:p>
          <a:p>
            <a:r>
              <a:rPr lang="en-IN" sz="2400" dirty="0"/>
              <a:t>|   |--</a:t>
            </a:r>
            <a:r>
              <a:rPr lang="en-IN" sz="2400" dirty="0" err="1"/>
              <a:t>app.module.ts</a:t>
            </a:r>
            <a:endParaRPr lang="en-IN" sz="2400" dirty="0"/>
          </a:p>
          <a:p>
            <a:r>
              <a:rPr lang="en-IN" sz="2400" dirty="0"/>
              <a:t>|</a:t>
            </a:r>
          </a:p>
          <a:p>
            <a:r>
              <a:rPr lang="en-IN" sz="2400" dirty="0"/>
              <a:t>|--index.html (</a:t>
            </a:r>
            <a:r>
              <a:rPr lang="en-IN" sz="2400" dirty="0" err="1"/>
              <a:t>cdn</a:t>
            </a:r>
            <a:r>
              <a:rPr lang="en-IN" sz="2400" dirty="0"/>
              <a:t> path for bootstrap and font-awesome icon)</a:t>
            </a:r>
          </a:p>
        </p:txBody>
      </p:sp>
    </p:spTree>
    <p:extLst>
      <p:ext uri="{BB962C8B-B14F-4D97-AF65-F5344CB8AC3E}">
        <p14:creationId xmlns:p14="http://schemas.microsoft.com/office/powerpoint/2010/main" val="173495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   </a:t>
            </a:r>
            <a:r>
              <a:rPr lang="en-US" sz="3200" b="1" smtClean="0">
                <a:solidFill>
                  <a:srgbClr val="FFFF00"/>
                </a:solidFill>
              </a:rPr>
              <a:t>- Tools Chain 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29" y="593144"/>
            <a:ext cx="7781960" cy="59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621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1028342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Architecture of Angular 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843677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09800" y="2133600"/>
            <a:ext cx="490450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Building Blocks of angular </a:t>
            </a:r>
          </a:p>
          <a:p>
            <a:endParaRPr lang="en-US" sz="24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Module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Component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Template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Data </a:t>
            </a:r>
            <a:r>
              <a:rPr lang="en-US" sz="2400" b="1" dirty="0"/>
              <a:t>Binding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Service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Directive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Dependency </a:t>
            </a:r>
            <a:r>
              <a:rPr lang="en-US" sz="2400" b="1" dirty="0" smtClean="0"/>
              <a:t>Injection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Pipes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827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1600" y="-762000"/>
            <a:ext cx="13716000" cy="92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Architecture of Angular 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843677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Can 4"/>
          <p:cNvSpPr/>
          <p:nvPr/>
        </p:nvSpPr>
        <p:spPr>
          <a:xfrm>
            <a:off x="3352800" y="1066800"/>
            <a:ext cx="1752600" cy="1151804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447197" y="1381773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err="1" smtClean="0">
                <a:solidFill>
                  <a:srgbClr val="FF0000"/>
                </a:solidFill>
              </a:rPr>
              <a:t>NgModule</a:t>
            </a:r>
            <a:endParaRPr lang="en-IN" sz="2400" dirty="0" smtClean="0">
              <a:solidFill>
                <a:srgbClr val="FF0000"/>
              </a:solidFill>
            </a:endParaRPr>
          </a:p>
          <a:p>
            <a:pPr algn="ctr"/>
            <a:r>
              <a:rPr lang="en-IN" sz="2400" dirty="0" smtClean="0">
                <a:solidFill>
                  <a:srgbClr val="FF0000"/>
                </a:solidFill>
              </a:rPr>
              <a:t>(metadata)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609600" y="2438400"/>
            <a:ext cx="2590800" cy="4191000"/>
          </a:xfrm>
          <a:prstGeom prst="can">
            <a:avLst>
              <a:gd name="adj" fmla="val 2816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990600" y="3196863"/>
            <a:ext cx="1904999" cy="304698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solidFill>
                  <a:srgbClr val="FF0000"/>
                </a:solidFill>
              </a:rPr>
              <a:t>Components</a:t>
            </a:r>
          </a:p>
          <a:p>
            <a:pPr algn="ctr"/>
            <a:r>
              <a:rPr lang="en-IN" sz="2400" dirty="0" smtClean="0">
                <a:solidFill>
                  <a:srgbClr val="FF0000"/>
                </a:solidFill>
              </a:rPr>
              <a:t>Services</a:t>
            </a:r>
          </a:p>
          <a:p>
            <a:pPr algn="ctr"/>
            <a:r>
              <a:rPr lang="en-IN" sz="2400" dirty="0" smtClean="0">
                <a:solidFill>
                  <a:srgbClr val="FF0000"/>
                </a:solidFill>
              </a:rPr>
              <a:t>Views (.html)</a:t>
            </a:r>
          </a:p>
          <a:p>
            <a:pPr algn="ctr"/>
            <a:r>
              <a:rPr lang="en-IN" sz="2400" dirty="0" err="1" smtClean="0">
                <a:solidFill>
                  <a:srgbClr val="FF0000"/>
                </a:solidFill>
              </a:rPr>
              <a:t>Stles</a:t>
            </a:r>
            <a:r>
              <a:rPr lang="en-IN" sz="2400" dirty="0" smtClean="0">
                <a:solidFill>
                  <a:srgbClr val="FF0000"/>
                </a:solidFill>
              </a:rPr>
              <a:t> (.CSS)</a:t>
            </a:r>
          </a:p>
          <a:p>
            <a:pPr algn="ctr"/>
            <a:r>
              <a:rPr lang="en-IN" sz="2400" dirty="0" smtClean="0">
                <a:solidFill>
                  <a:srgbClr val="FF0000"/>
                </a:solidFill>
              </a:rPr>
              <a:t>Services</a:t>
            </a:r>
          </a:p>
          <a:p>
            <a:pPr algn="ctr"/>
            <a:r>
              <a:rPr lang="en-IN" sz="2400" dirty="0" smtClean="0">
                <a:solidFill>
                  <a:srgbClr val="FF0000"/>
                </a:solidFill>
              </a:rPr>
              <a:t>Directives</a:t>
            </a:r>
          </a:p>
          <a:p>
            <a:pPr algn="ctr"/>
            <a:r>
              <a:rPr lang="en-IN" sz="2400" dirty="0" smtClean="0">
                <a:solidFill>
                  <a:srgbClr val="FF0000"/>
                </a:solidFill>
              </a:rPr>
              <a:t>Pipes</a:t>
            </a:r>
          </a:p>
          <a:p>
            <a:pPr algn="ctr"/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6800" y="2625583"/>
            <a:ext cx="1676399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 err="1" smtClean="0">
                <a:solidFill>
                  <a:srgbClr val="FF0000"/>
                </a:solidFill>
              </a:rPr>
              <a:t>AppModule</a:t>
            </a:r>
            <a:endParaRPr lang="en-IN" sz="24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209800" y="1797784"/>
            <a:ext cx="1084997" cy="64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38601" y="3411941"/>
            <a:ext cx="3124200" cy="2819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4247297" y="3581400"/>
            <a:ext cx="37537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 smtClean="0"/>
              <a:t>App.Component.ts</a:t>
            </a:r>
            <a:endParaRPr lang="en-IN" sz="2400" dirty="0" smtClean="0"/>
          </a:p>
          <a:p>
            <a:r>
              <a:rPr lang="en-IN" sz="2400" dirty="0" smtClean="0"/>
              <a:t>App.Component.html</a:t>
            </a:r>
          </a:p>
          <a:p>
            <a:r>
              <a:rPr lang="en-IN" sz="2400" dirty="0" smtClean="0"/>
              <a:t>App.Component.css</a:t>
            </a:r>
          </a:p>
          <a:p>
            <a:r>
              <a:rPr lang="en-IN" sz="2400" dirty="0" err="1" smtClean="0"/>
              <a:t>App.Service.ts</a:t>
            </a:r>
            <a:endParaRPr lang="en-IN" sz="2400" dirty="0" smtClean="0"/>
          </a:p>
          <a:p>
            <a:r>
              <a:rPr lang="en-IN" sz="2400" dirty="0" err="1" smtClean="0"/>
              <a:t>App.Directive.ts</a:t>
            </a:r>
            <a:endParaRPr lang="en-IN" sz="2400" dirty="0" smtClean="0"/>
          </a:p>
          <a:p>
            <a:r>
              <a:rPr lang="en-IN" sz="2400" dirty="0" err="1" smtClean="0"/>
              <a:t>App.Pipes.ts</a:t>
            </a:r>
            <a:endParaRPr lang="en-IN" sz="2400" dirty="0"/>
          </a:p>
        </p:txBody>
      </p:sp>
      <p:sp>
        <p:nvSpPr>
          <p:cNvPr id="17" name="Right Arrow 16"/>
          <p:cNvSpPr/>
          <p:nvPr/>
        </p:nvSpPr>
        <p:spPr>
          <a:xfrm>
            <a:off x="3200400" y="4572000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5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9144000" cy="648072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FFFF00"/>
                </a:solidFill>
              </a:rPr>
              <a:t>GOOD MORNING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20688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2800" b="1" dirty="0" smtClean="0">
              <a:solidFill>
                <a:srgbClr val="7030A0"/>
              </a:solidFill>
            </a:endParaRPr>
          </a:p>
          <a:p>
            <a:endParaRPr lang="en-IN" sz="2800" dirty="0"/>
          </a:p>
          <a:p>
            <a:endParaRPr lang="en-IN" sz="2800" dirty="0" smtClean="0"/>
          </a:p>
          <a:p>
            <a:endParaRPr lang="en-US" sz="2800" i="1" dirty="0" smtClean="0"/>
          </a:p>
          <a:p>
            <a:endParaRPr lang="en-US" sz="2800" i="1" dirty="0"/>
          </a:p>
          <a:p>
            <a:endParaRPr lang="en-IN" sz="2800" dirty="0"/>
          </a:p>
        </p:txBody>
      </p:sp>
      <p:pic>
        <p:nvPicPr>
          <p:cNvPr id="7" name="Picture 5" descr="Confucius Quo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9136062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288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n 24"/>
          <p:cNvSpPr/>
          <p:nvPr/>
        </p:nvSpPr>
        <p:spPr>
          <a:xfrm>
            <a:off x="6035204" y="2544054"/>
            <a:ext cx="2346796" cy="1151804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 App Flow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2776" y="1200264"/>
            <a:ext cx="1828800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Entry Point</a:t>
            </a:r>
          </a:p>
          <a:p>
            <a:pPr algn="ctr"/>
            <a:r>
              <a:rPr lang="en-IN" sz="2800" dirty="0" smtClean="0"/>
              <a:t>(</a:t>
            </a:r>
            <a:r>
              <a:rPr lang="en-IN" sz="2800" dirty="0" err="1" smtClean="0"/>
              <a:t>main.ts</a:t>
            </a:r>
            <a:r>
              <a:rPr lang="en-IN" sz="2800" dirty="0" smtClean="0"/>
              <a:t>)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422176" y="1200264"/>
            <a:ext cx="1905000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(Bootstrap)</a:t>
            </a:r>
          </a:p>
          <a:p>
            <a:pPr algn="ctr"/>
            <a:r>
              <a:rPr lang="en-IN" sz="2800" dirty="0" err="1" smtClean="0"/>
              <a:t>AppModule</a:t>
            </a:r>
            <a:endParaRPr lang="en-IN" sz="2800" dirty="0"/>
          </a:p>
        </p:txBody>
      </p:sp>
      <p:sp>
        <p:nvSpPr>
          <p:cNvPr id="6" name="Right Arrow 5"/>
          <p:cNvSpPr/>
          <p:nvPr/>
        </p:nvSpPr>
        <p:spPr>
          <a:xfrm>
            <a:off x="2431576" y="1581264"/>
            <a:ext cx="990600" cy="22860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Can 6"/>
          <p:cNvSpPr/>
          <p:nvPr/>
        </p:nvSpPr>
        <p:spPr>
          <a:xfrm>
            <a:off x="6324600" y="1119662"/>
            <a:ext cx="1752600" cy="1151804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6028379" y="2885652"/>
            <a:ext cx="2353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err="1" smtClean="0">
                <a:solidFill>
                  <a:srgbClr val="FF0000"/>
                </a:solidFill>
              </a:rPr>
              <a:t>CommonModule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18705075" flipH="1">
            <a:off x="3897223" y="2272713"/>
            <a:ext cx="553237" cy="268656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875102" y="3750896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Keep custom module metadata</a:t>
            </a:r>
            <a:endParaRPr lang="en-IN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880959" y="2587654"/>
            <a:ext cx="289560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 err="1" smtClean="0"/>
              <a:t>NgModuleFactory</a:t>
            </a:r>
            <a:endParaRPr lang="en-IN" sz="2800" dirty="0"/>
          </a:p>
        </p:txBody>
      </p:sp>
      <p:sp>
        <p:nvSpPr>
          <p:cNvPr id="18" name="Right Arrow 17"/>
          <p:cNvSpPr/>
          <p:nvPr/>
        </p:nvSpPr>
        <p:spPr>
          <a:xfrm rot="20060829">
            <a:off x="4741649" y="2418281"/>
            <a:ext cx="1617861" cy="17554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/>
          <p:cNvSpPr txBox="1"/>
          <p:nvPr/>
        </p:nvSpPr>
        <p:spPr>
          <a:xfrm>
            <a:off x="1887784" y="3521620"/>
            <a:ext cx="289560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Components</a:t>
            </a:r>
            <a:endParaRPr lang="en-IN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1887784" y="4489671"/>
            <a:ext cx="289560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Views</a:t>
            </a:r>
            <a:endParaRPr lang="en-IN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1806105" y="5572780"/>
            <a:ext cx="2895600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/>
              <a:t>Index.html</a:t>
            </a:r>
            <a:endParaRPr lang="en-IN" sz="2800" dirty="0"/>
          </a:p>
        </p:txBody>
      </p:sp>
      <p:sp>
        <p:nvSpPr>
          <p:cNvPr id="22" name="Right Arrow 21"/>
          <p:cNvSpPr/>
          <p:nvPr/>
        </p:nvSpPr>
        <p:spPr>
          <a:xfrm rot="5400000">
            <a:off x="3038756" y="3220804"/>
            <a:ext cx="484267" cy="28257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ight Arrow 22"/>
          <p:cNvSpPr/>
          <p:nvPr/>
        </p:nvSpPr>
        <p:spPr>
          <a:xfrm rot="5400000">
            <a:off x="3016528" y="4169645"/>
            <a:ext cx="484267" cy="28257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ight Arrow 23"/>
          <p:cNvSpPr/>
          <p:nvPr/>
        </p:nvSpPr>
        <p:spPr>
          <a:xfrm rot="5400000">
            <a:off x="3016528" y="5187312"/>
            <a:ext cx="484267" cy="28257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/>
          <p:cNvSpPr txBox="1"/>
          <p:nvPr/>
        </p:nvSpPr>
        <p:spPr>
          <a:xfrm>
            <a:off x="6432076" y="1405964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err="1" smtClean="0">
                <a:solidFill>
                  <a:srgbClr val="FF0000"/>
                </a:solidFill>
              </a:rPr>
              <a:t>NgModule</a:t>
            </a:r>
            <a:endParaRPr lang="en-IN" sz="2400" dirty="0" smtClean="0">
              <a:solidFill>
                <a:srgbClr val="FF0000"/>
              </a:solidFill>
            </a:endParaRPr>
          </a:p>
          <a:p>
            <a:pPr algn="ctr"/>
            <a:r>
              <a:rPr lang="en-IN" sz="2400" dirty="0" smtClean="0">
                <a:solidFill>
                  <a:srgbClr val="FF0000"/>
                </a:solidFill>
              </a:rPr>
              <a:t>(metadata)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 rot="5400000">
            <a:off x="6931780" y="2349324"/>
            <a:ext cx="484267" cy="282571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3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927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Architecture of Angular 1.x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843677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3676"/>
            <a:ext cx="9144000" cy="6014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549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927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Architecture of Angular 2.0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843677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75"/>
            <a:ext cx="9144000" cy="68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908" y="590657"/>
            <a:ext cx="904009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Arial" pitchFamily="34" charset="0"/>
              <a:buChar char="•"/>
            </a:pPr>
            <a:r>
              <a:rPr lang="en-US" sz="2600" dirty="0" smtClean="0"/>
              <a:t>A Type Script/ES6 </a:t>
            </a:r>
            <a:r>
              <a:rPr lang="en-US" sz="2600" dirty="0"/>
              <a:t>module is a way to </a:t>
            </a:r>
            <a:r>
              <a:rPr lang="en-US" sz="2600" dirty="0" smtClean="0"/>
              <a:t>encapsulate , </a:t>
            </a:r>
            <a:r>
              <a:rPr lang="en-US" sz="2600" dirty="0"/>
              <a:t>group, reuse, distribute and load code in JavaScript</a:t>
            </a:r>
            <a:r>
              <a:rPr lang="en-US" sz="2600" dirty="0" smtClean="0"/>
              <a:t>.</a:t>
            </a:r>
          </a:p>
          <a:p>
            <a:pPr marL="457200" indent="-457200" fontAlgn="base">
              <a:buFont typeface="Arial" pitchFamily="34" charset="0"/>
              <a:buChar char="•"/>
            </a:pPr>
            <a:endParaRPr lang="en-US" sz="2600" dirty="0"/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2600" dirty="0" smtClean="0"/>
              <a:t>A module </a:t>
            </a:r>
            <a:r>
              <a:rPr lang="en-US" sz="2600" dirty="0"/>
              <a:t>will contain code that encapsulates a specific functionality. </a:t>
            </a:r>
            <a:r>
              <a:rPr lang="en-US" sz="2600" dirty="0" smtClean="0"/>
              <a:t>(</a:t>
            </a:r>
            <a:r>
              <a:rPr lang="en-US" sz="2600" dirty="0" smtClean="0">
                <a:solidFill>
                  <a:srgbClr val="FF0000"/>
                </a:solidFill>
              </a:rPr>
              <a:t>one module </a:t>
            </a:r>
            <a:r>
              <a:rPr lang="en-US" sz="2600" dirty="0" smtClean="0">
                <a:solidFill>
                  <a:srgbClr val="FF0000"/>
                </a:solidFill>
                <a:sym typeface="Wingdings" pitchFamily="2" charset="2"/>
              </a:rPr>
              <a:t> one task  one  file</a:t>
            </a:r>
            <a:r>
              <a:rPr lang="en-US" sz="2600" dirty="0" smtClean="0">
                <a:sym typeface="Wingdings" pitchFamily="2" charset="2"/>
              </a:rPr>
              <a:t>)</a:t>
            </a:r>
            <a:endParaRPr lang="en-US" sz="2600" dirty="0" smtClean="0"/>
          </a:p>
          <a:p>
            <a:pPr marL="457200" indent="-457200" fontAlgn="base">
              <a:buFont typeface="Arial" pitchFamily="34" charset="0"/>
              <a:buChar char="•"/>
            </a:pPr>
            <a:endParaRPr lang="en-US" sz="2600" dirty="0"/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2600" dirty="0" smtClean="0"/>
              <a:t>The </a:t>
            </a:r>
            <a:r>
              <a:rPr lang="en-US" sz="2600" dirty="0"/>
              <a:t>module will </a:t>
            </a:r>
            <a:r>
              <a:rPr lang="en-US" sz="2600" dirty="0" smtClean="0"/>
              <a:t>expose  </a:t>
            </a:r>
            <a:r>
              <a:rPr lang="en-US" sz="2600" dirty="0"/>
              <a:t>this functionality to the rest of the application by defining a series of </a:t>
            </a:r>
            <a:r>
              <a:rPr lang="en-US" sz="2600" dirty="0">
                <a:solidFill>
                  <a:srgbClr val="FF0000"/>
                </a:solidFill>
              </a:rPr>
              <a:t>exports</a:t>
            </a:r>
            <a:r>
              <a:rPr lang="en-US" sz="2600" dirty="0"/>
              <a:t> that other parts of the system can then </a:t>
            </a:r>
            <a:r>
              <a:rPr lang="en-US" sz="2600" dirty="0">
                <a:solidFill>
                  <a:srgbClr val="FF0000"/>
                </a:solidFill>
              </a:rPr>
              <a:t>import</a:t>
            </a:r>
            <a:r>
              <a:rPr lang="en-US" sz="2600" dirty="0" smtClean="0"/>
              <a:t>.</a:t>
            </a:r>
          </a:p>
          <a:p>
            <a:pPr marL="457200" indent="-457200" fontAlgn="base">
              <a:buFont typeface="Arial" pitchFamily="34" charset="0"/>
              <a:buChar char="•"/>
            </a:pPr>
            <a:endParaRPr lang="en-US" sz="2600" dirty="0" smtClean="0"/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2600" dirty="0"/>
              <a:t>Angular </a:t>
            </a:r>
            <a:r>
              <a:rPr lang="en-US" sz="2600" dirty="0" smtClean="0"/>
              <a:t> </a:t>
            </a:r>
            <a:r>
              <a:rPr lang="en-US" sz="2600" dirty="0"/>
              <a:t> </a:t>
            </a:r>
            <a:r>
              <a:rPr lang="en-US" sz="2600" i="1" dirty="0"/>
              <a:t>component</a:t>
            </a:r>
            <a:r>
              <a:rPr lang="en-US" sz="2600" dirty="0"/>
              <a:t> class </a:t>
            </a:r>
            <a:r>
              <a:rPr lang="en-US" sz="2600" dirty="0" smtClean="0"/>
              <a:t>can </a:t>
            </a:r>
            <a:r>
              <a:rPr lang="en-US" sz="2600" dirty="0"/>
              <a:t>be exported from a </a:t>
            </a:r>
            <a:r>
              <a:rPr lang="en-US" sz="2600" dirty="0" smtClean="0"/>
              <a:t>module with public access for import. </a:t>
            </a:r>
          </a:p>
          <a:p>
            <a:pPr marL="457200" indent="-457200" fontAlgn="base">
              <a:buFont typeface="Arial" pitchFamily="34" charset="0"/>
              <a:buChar char="•"/>
            </a:pPr>
            <a:endParaRPr lang="en-US" sz="2600" dirty="0"/>
          </a:p>
          <a:p>
            <a:pPr marL="457200" indent="-457200" fontAlgn="base">
              <a:buFont typeface="Arial" pitchFamily="34" charset="0"/>
              <a:buChar char="•"/>
            </a:pPr>
            <a:r>
              <a:rPr lang="en-US" sz="2600" dirty="0"/>
              <a:t>The core module for Angular </a:t>
            </a:r>
            <a:r>
              <a:rPr lang="en-US" sz="2600" dirty="0" smtClean="0"/>
              <a:t>  is  </a:t>
            </a:r>
          </a:p>
          <a:p>
            <a:pPr fontAlgn="base"/>
            <a:r>
              <a:rPr lang="en-US" sz="2600" dirty="0" smtClean="0">
                <a:solidFill>
                  <a:srgbClr val="FF0000"/>
                </a:solidFill>
              </a:rPr>
              <a:t>      ‘@angular/core</a:t>
            </a:r>
            <a:r>
              <a:rPr lang="en-US" sz="2600" dirty="0">
                <a:solidFill>
                  <a:srgbClr val="FF0000"/>
                </a:solidFill>
              </a:rPr>
              <a:t>'</a:t>
            </a:r>
            <a:r>
              <a:rPr lang="en-US" sz="2600" dirty="0"/>
              <a:t> and it gives </a:t>
            </a:r>
            <a:r>
              <a:rPr lang="en-US" sz="2600" dirty="0" smtClean="0"/>
              <a:t> </a:t>
            </a:r>
            <a:r>
              <a:rPr lang="en-US" sz="2600" dirty="0"/>
              <a:t>access to </a:t>
            </a:r>
            <a:r>
              <a:rPr lang="en-US" sz="2600" dirty="0" smtClean="0">
                <a:solidFill>
                  <a:srgbClr val="FF0000"/>
                </a:solidFill>
              </a:rPr>
              <a:t>Component.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Module  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49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Component 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5" name="Picture 4" descr="component desig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229600" cy="525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433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Component 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80109" y="882134"/>
            <a:ext cx="87630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HeaderComponent</a:t>
            </a: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All aspects of authentication. Letting the user login/signup and logout.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None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F464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LoginChanged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 — An output event that is fired when the users login state changes.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76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Component 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81731" y="682824"/>
            <a:ext cx="8959755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SidebarComponent</a:t>
            </a:r>
            <a:endParaRPr kumimoji="0" lang="en-US" altLang="en-US" sz="20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Performing searches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None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F464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SearchTermChanged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 — An output event that is fired when a user performs a search,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464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$event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 contains the search term.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ContentComponent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Responsibilities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Showing the search results.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F464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SearchTerm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 the search term that we want to filter the results by.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None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9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Component  - Data Flow 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6" name="Picture 5" descr="component dataflow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8187"/>
            <a:ext cx="9144000" cy="52792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7296" y="5591879"/>
            <a:ext cx="9137487" cy="1113721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D902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loginChanged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)="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D902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loggedIn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7D902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$event"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&gt;&lt;/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header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sidebar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D902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searchTermChanged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)="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D902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searchTerm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7D902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$event"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&gt;&lt;/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sidebar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content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[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D902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searchTerm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]="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D902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searchTerm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"&gt;&lt;/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content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en-US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53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Component- View Encapsulation 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762000"/>
            <a:ext cx="9164783" cy="6838365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14283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View Encapsulation</a:t>
            </a:r>
            <a:r>
              <a:rPr kumimoji="0" lang="en-US" altLang="en-US" sz="2400" b="1" i="0" u="none" strike="noStrike" cap="none" normalizeH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: styles applied to only this component.</a:t>
            </a:r>
            <a:r>
              <a:rPr lang="en-US" altLang="en-US" sz="2400" b="1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(Shadow DOM applies view encapsulation)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rgbClr val="0080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@Component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({  selector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‘order-form'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template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‘order-form-component.html'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styles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[`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.card {background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color: 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B0004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gray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  }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`  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smtClean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Export class</a:t>
            </a:r>
            <a:r>
              <a:rPr lang="en-US" altLang="en-US" sz="2400" dirty="0" smtClean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</a:t>
            </a:r>
            <a:r>
              <a:rPr lang="en-US" altLang="en-US" sz="2400" dirty="0" err="1" smtClean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rderFormComponent</a:t>
            </a:r>
            <a:r>
              <a:rPr lang="en-US" altLang="en-US" sz="2400" dirty="0" smtClean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  </a:t>
            </a:r>
            <a:endParaRPr lang="en-US" altLang="en-US" sz="2400" dirty="0" smtClean="0">
              <a:solidFill>
                <a:srgbClr val="333333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smtClean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lang="en-US" altLang="en-US" sz="2400" b="1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Output</a:t>
            </a:r>
            <a:r>
              <a:rPr lang="en-US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 </a:t>
            </a:r>
            <a:r>
              <a:rPr lang="en-US" altLang="en-US" sz="2400" dirty="0" err="1" smtClean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orderCreated</a:t>
            </a:r>
            <a:r>
              <a:rPr lang="en-US" altLang="en-US" sz="2400" dirty="0" smtClean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2400" b="1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new</a:t>
            </a:r>
            <a:r>
              <a:rPr lang="en-US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 smtClean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EventEmitter</a:t>
            </a:r>
            <a:r>
              <a:rPr lang="en-US" altLang="en-US" sz="2400" dirty="0" smtClean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altLang="en-US" sz="2400" dirty="0" smtClean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Order</a:t>
            </a:r>
            <a:r>
              <a:rPr lang="en-US" altLang="en-US" sz="2400" dirty="0" smtClean="0">
                <a:solidFill>
                  <a:srgbClr val="6666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en-US" altLang="en-US" sz="2400" dirty="0" smtClean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();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solidFill>
                <a:srgbClr val="333333"/>
              </a:solidFill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err="1" smtClean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createOrder</a:t>
            </a:r>
            <a:r>
              <a:rPr lang="en-US" altLang="en-US" sz="2400" dirty="0" smtClean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altLang="en-US" sz="2400" dirty="0" err="1" smtClean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orderId:number</a:t>
            </a:r>
            <a:r>
              <a:rPr lang="en-US" altLang="en-US" sz="2400" dirty="0" smtClean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info: </a:t>
            </a:r>
            <a:r>
              <a:rPr lang="en-US" altLang="en-US" sz="2400" dirty="0">
                <a:solidFill>
                  <a:srgbClr val="B0004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lang="en-US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{    </a:t>
            </a:r>
            <a:r>
              <a:rPr lang="en-US" altLang="en-US" sz="2400" b="1" dirty="0" err="1" smtClean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this</a:t>
            </a:r>
            <a:r>
              <a:rPr lang="en-US" altLang="en-US" sz="2400" dirty="0" err="1" smtClean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.orderCreated.emit</a:t>
            </a:r>
            <a:r>
              <a:rPr lang="en-US" altLang="en-US" sz="2400" dirty="0" smtClean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altLang="en-US" sz="2400" b="1" dirty="0" smtClean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new</a:t>
            </a:r>
            <a:r>
              <a:rPr lang="en-US" altLang="en-US" sz="2400" dirty="0" smtClean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Order(101,”shipment”));  </a:t>
            </a:r>
            <a:r>
              <a:rPr lang="en-US" altLang="en-US" sz="24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}}</a:t>
            </a:r>
            <a:endParaRPr lang="en-US" altLang="en-US" sz="4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6934200" y="3048000"/>
            <a:ext cx="565731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1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Component- View Encapsulation 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10391" y="637656"/>
            <a:ext cx="9144000" cy="5863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5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The valid values for this </a:t>
            </a:r>
            <a:r>
              <a:rPr kumimoji="0" lang="en-US" altLang="en-US" sz="25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config</a:t>
            </a:r>
            <a:r>
              <a:rPr kumimoji="0" lang="en-US" altLang="en-US" sz="25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 property are: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en-US" altLang="en-US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altLang="en-US" sz="2500" b="0" i="0" u="none" strike="noStrike" cap="none" normalizeH="0" baseline="0" dirty="0" err="1" smtClean="0">
                <a:ln>
                  <a:noFill/>
                </a:ln>
                <a:solidFill>
                  <a:srgbClr val="F464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ViewEncapsulation.Native</a:t>
            </a:r>
            <a:endParaRPr kumimoji="0" lang="en-US" altLang="en-US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altLang="en-US" sz="2500" b="0" i="0" u="none" strike="noStrike" cap="none" normalizeH="0" baseline="0" dirty="0" err="1" smtClean="0">
                <a:ln>
                  <a:noFill/>
                </a:ln>
                <a:solidFill>
                  <a:srgbClr val="F464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ViewEncapsulation.Emulated</a:t>
            </a:r>
            <a:endParaRPr kumimoji="0" lang="en-US" altLang="en-US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altLang="en-US" sz="2500" b="0" i="0" u="none" strike="noStrike" cap="none" normalizeH="0" baseline="0" dirty="0" err="1" smtClean="0">
                <a:ln>
                  <a:noFill/>
                </a:ln>
                <a:solidFill>
                  <a:srgbClr val="F464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ViewEncapsulation.None</a:t>
            </a:r>
            <a:r>
              <a:rPr kumimoji="0" lang="en-US" altLang="en-US" sz="25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.   </a:t>
            </a:r>
          </a:p>
          <a:p>
            <a:pPr lvl="1">
              <a:buFontTx/>
              <a:buChar char="•"/>
            </a:pPr>
            <a:r>
              <a:rPr kumimoji="0" lang="en-US" altLang="en-US" sz="25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 (No encapsulation)</a:t>
            </a:r>
            <a:r>
              <a:rPr kumimoji="0" lang="en-US" altLang="en-US" sz="25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 (all cards grey as shadow DOM </a:t>
            </a:r>
            <a:r>
              <a:rPr kumimoji="0" lang="en-US" altLang="en-US" sz="2500" b="0" i="0" u="none" strike="noStrike" cap="none" normalizeH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addes</a:t>
            </a:r>
            <a:r>
              <a:rPr kumimoji="0" lang="en-US" altLang="en-US" sz="25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 &lt;style&gt; .card {</a:t>
            </a:r>
            <a:r>
              <a:rPr kumimoji="0" lang="en-US" altLang="en-US" sz="2500" b="0" i="0" u="none" strike="noStrike" cap="none" normalizeH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background:grey</a:t>
            </a:r>
            <a:r>
              <a:rPr kumimoji="0" lang="en-US" altLang="en-US" sz="25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} &lt;/style&gt; in head</a:t>
            </a:r>
            <a:endParaRPr kumimoji="0" lang="en-US" altLang="en-US" sz="25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457200" algn="l"/>
              </a:tabLst>
            </a:pPr>
            <a:endParaRPr kumimoji="0" lang="en-US" altLang="en-US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5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The default value is </a:t>
            </a:r>
            <a:r>
              <a:rPr kumimoji="0" lang="en-US" altLang="en-US" sz="2500" b="0" i="0" u="none" strike="noStrike" cap="none" normalizeH="0" baseline="0" dirty="0" err="1" smtClean="0">
                <a:ln>
                  <a:noFill/>
                </a:ln>
                <a:solidFill>
                  <a:srgbClr val="F464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ViewEncapsulation.Emulated</a:t>
            </a:r>
            <a:endParaRPr kumimoji="0" lang="en-US" altLang="en-US" sz="2500" b="0" i="0" u="none" strike="noStrike" cap="none" normalizeH="0" baseline="0" dirty="0" smtClean="0">
              <a:ln>
                <a:noFill/>
              </a:ln>
              <a:solidFill>
                <a:srgbClr val="F4645F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kumimoji="0" lang="en-US" altLang="en-US" sz="2500" b="0" i="0" u="none" strike="noStrike" cap="none" normalizeH="0" baseline="0" dirty="0" smtClean="0">
              <a:ln>
                <a:noFill/>
              </a:ln>
              <a:solidFill>
                <a:srgbClr val="F4645F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lang="en-US" altLang="en-US" sz="2500" dirty="0" smtClean="0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Observe HTML code on browser – ng-content-qwe-3….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5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Only</a:t>
            </a:r>
            <a:r>
              <a:rPr kumimoji="0" lang="en-US" altLang="en-US" sz="2500" b="0" i="0" u="none" strike="noStrike" cap="none" normalizeH="0" dirty="0" smtClean="0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for </a:t>
            </a:r>
            <a:r>
              <a:rPr kumimoji="0" lang="en-US" altLang="en-US" sz="2500" b="0" i="0" u="none" strike="noStrike" cap="none" normalizeH="0" dirty="0" err="1" smtClean="0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orderComponent</a:t>
            </a:r>
            <a:r>
              <a:rPr kumimoji="0" lang="en-US" altLang="en-US" sz="2500" b="0" i="0" u="none" strike="noStrike" cap="none" normalizeH="0" dirty="0" smtClean="0">
                <a:ln>
                  <a:noFill/>
                </a:ln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but it can use global styles inherited.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endParaRPr lang="en-US" altLang="en-US" sz="2500" baseline="0" dirty="0">
              <a:latin typeface="Consolas" panose="020B06090202040302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500" b="0" i="0" u="none" strike="noStrike" cap="none" normalizeH="0" dirty="0" smtClean="0">
                <a:ln>
                  <a:noFill/>
                </a:ln>
                <a:solidFill>
                  <a:srgbClr val="F464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.card[_ngcontent-qwe-3]{&lt;style&gt;.</a:t>
            </a:r>
            <a:r>
              <a:rPr kumimoji="0" lang="en-US" altLang="en-US" sz="2500" b="0" i="0" u="none" strike="noStrike" cap="none" normalizeH="0" dirty="0" err="1" smtClean="0">
                <a:ln>
                  <a:noFill/>
                </a:ln>
                <a:solidFill>
                  <a:srgbClr val="F464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background:grey</a:t>
            </a:r>
            <a:r>
              <a:rPr kumimoji="0" lang="en-US" altLang="en-US" sz="2500" b="0" i="0" u="none" strike="noStrike" cap="none" normalizeH="0" dirty="0" smtClean="0">
                <a:ln>
                  <a:noFill/>
                </a:ln>
                <a:solidFill>
                  <a:srgbClr val="F464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en-US" altLang="en-US" sz="25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 </a:t>
            </a:r>
            <a:endParaRPr kumimoji="0" lang="en-US" altLang="en-US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087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76" y="-1457"/>
            <a:ext cx="9130324" cy="622145"/>
          </a:xfrm>
          <a:solidFill>
            <a:schemeClr val="accent2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IN" dirty="0" smtClean="0">
                <a:solidFill>
                  <a:srgbClr val="FFFF00"/>
                </a:solidFill>
              </a:rPr>
              <a:t>Web Challenge Now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1520" y="836712"/>
            <a:ext cx="8568952" cy="12372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</a:pPr>
            <a:endParaRPr lang="en-US" sz="2800" dirty="0"/>
          </a:p>
          <a:p>
            <a:pPr marL="457200" indent="-457200">
              <a:lnSpc>
                <a:spcPct val="90000"/>
              </a:lnSpc>
              <a:buFont typeface="Arial" pitchFamily="34" charset="0"/>
              <a:buChar char="•"/>
            </a:pPr>
            <a:endParaRPr lang="en-US" sz="2800" dirty="0" smtClean="0"/>
          </a:p>
          <a:p>
            <a:endParaRPr 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286000"/>
            <a:ext cx="4159218" cy="23384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68344" y="1455343"/>
            <a:ext cx="1152128" cy="4709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http://s.tmocache.com/content/dam/tmo/en-p/cell-phones/apple-iphone-6/all/stills/browse-apple-iphone-6-all.jpg/_jcr_content/renditions/cq5dam.web.280.280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836712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ipad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685800"/>
            <a:ext cx="1543627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8" descr="Image result for laptop pictur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10" descr="Image result for laptop pictur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2" descr="Image result for laptop picture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609600"/>
            <a:ext cx="2028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AutoShape 15" descr="Image result for samsung TV pictur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762000"/>
            <a:ext cx="2063164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9559173"/>
              </p:ext>
            </p:extLst>
          </p:nvPr>
        </p:nvGraphicFramePr>
        <p:xfrm>
          <a:off x="304800" y="3924300"/>
          <a:ext cx="8686800" cy="316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19616" y="6488668"/>
            <a:ext cx="153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Structure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819400" y="6477000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Style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293663" y="6477000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15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Component- View Encapsulation 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18840"/>
            <a:ext cx="9116704" cy="6578542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28490" rIns="9144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ViewEncapsulation.Native</a:t>
            </a: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rgbClr val="1F4D78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If we want Angular to use the </a:t>
            </a:r>
            <a:r>
              <a:rPr kumimoji="0" lang="en-US" altLang="en-US" sz="2600" b="0" i="1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shadow DOM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 we can set the encapsulation parameter to use </a:t>
            </a:r>
            <a:r>
              <a:rPr kumimoji="0" lang="en-US" altLang="en-US" sz="2600" b="0" i="0" u="none" strike="noStrike" cap="none" normalizeH="0" baseline="0" dirty="0" err="1" smtClean="0">
                <a:ln>
                  <a:noFill/>
                </a:ln>
                <a:solidFill>
                  <a:srgbClr val="F4645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ViewEncapsulation.Native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 like so: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600" dirty="0" smtClean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(Our component is isolated  from global styles)</a:t>
            </a: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Helvetica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@Component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({  selector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‘order-form'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</a:t>
            </a:r>
            <a:r>
              <a:rPr kumimoji="0" lang="en-US" altLang="en-US" sz="2600" b="0" i="0" u="none" strike="noStrike" cap="none" normalizeH="0" baseline="0" dirty="0" err="1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templateUrl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BA212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‘order-form-component.html'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 styles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[    `.card { background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color: 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B0004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gray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600" dirty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altLang="en-US" sz="2600" dirty="0" smtClean="0">
                <a:solidFill>
                  <a:srgbClr val="33333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`  ],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encapsulation: </a:t>
            </a:r>
            <a:r>
              <a:rPr kumimoji="0" lang="en-US" altLang="en-US" sz="2600" b="0" i="0" u="none" strike="noStrike" cap="none" normalizeH="0" baseline="0" dirty="0" err="1" smtClean="0">
                <a:ln>
                  <a:noFill/>
                </a:ln>
                <a:solidFill>
                  <a:srgbClr val="B0004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ViewEncapsulation.Native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600" dirty="0">
              <a:solidFill>
                <a:srgbClr val="333333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Now other components can not access our styles</a:t>
            </a:r>
            <a:r>
              <a:rPr kumimoji="0" lang="en-US" altLang="en-US" sz="2600" b="0" i="0" u="none" strike="noStrike" cap="none" normalizeH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(no leakage of styles) and also does not inherit global styles like bootstrap.css</a:t>
            </a: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37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909" y="1143000"/>
            <a:ext cx="9040091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 smtClean="0">
                <a:solidFill>
                  <a:srgbClr val="FF0000"/>
                </a:solidFill>
              </a:rPr>
              <a:t>{{   }}    </a:t>
            </a:r>
            <a:r>
              <a:rPr lang="en-US" sz="2600" dirty="0" smtClean="0"/>
              <a:t>: angular expression (Interpolation)</a:t>
            </a:r>
          </a:p>
          <a:p>
            <a:pPr>
              <a:lnSpc>
                <a:spcPct val="150000"/>
              </a:lnSpc>
            </a:pPr>
            <a:r>
              <a:rPr lang="en-US" sz="2600" dirty="0" smtClean="0">
                <a:solidFill>
                  <a:srgbClr val="FF0000"/>
                </a:solidFill>
              </a:rPr>
              <a:t>[ ] </a:t>
            </a:r>
            <a:r>
              <a:rPr lang="en-US" sz="2600" dirty="0" smtClean="0"/>
              <a:t>: property binding</a:t>
            </a:r>
          </a:p>
          <a:p>
            <a:pPr>
              <a:lnSpc>
                <a:spcPct val="150000"/>
              </a:lnSpc>
            </a:pPr>
            <a:r>
              <a:rPr lang="en-US" sz="2600" dirty="0" smtClean="0">
                <a:solidFill>
                  <a:srgbClr val="FF0000"/>
                </a:solidFill>
              </a:rPr>
              <a:t>( ) </a:t>
            </a:r>
            <a:r>
              <a:rPr lang="en-US" sz="2600" dirty="0" smtClean="0"/>
              <a:t>: Event Binding</a:t>
            </a:r>
          </a:p>
          <a:p>
            <a:pPr>
              <a:lnSpc>
                <a:spcPct val="150000"/>
              </a:lnSpc>
            </a:pPr>
            <a:r>
              <a:rPr lang="en-US" sz="2600" dirty="0" smtClean="0">
                <a:solidFill>
                  <a:srgbClr val="FF0000"/>
                </a:solidFill>
              </a:rPr>
              <a:t>[( </a:t>
            </a:r>
            <a:r>
              <a:rPr lang="en-US" sz="2600" dirty="0" err="1" smtClean="0">
                <a:solidFill>
                  <a:srgbClr val="FF0000"/>
                </a:solidFill>
              </a:rPr>
              <a:t>ngModel</a:t>
            </a:r>
            <a:r>
              <a:rPr lang="en-US" sz="2600" dirty="0" smtClean="0">
                <a:solidFill>
                  <a:srgbClr val="FF0000"/>
                </a:solidFill>
              </a:rPr>
              <a:t>)]  </a:t>
            </a:r>
            <a:r>
              <a:rPr lang="en-US" sz="2600" dirty="0" smtClean="0"/>
              <a:t>: Two way binding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FF0000"/>
                </a:solidFill>
              </a:rPr>
              <a:t>*</a:t>
            </a:r>
            <a:r>
              <a:rPr lang="en-US" sz="2600" dirty="0" err="1" smtClean="0">
                <a:solidFill>
                  <a:srgbClr val="FF0000"/>
                </a:solidFill>
              </a:rPr>
              <a:t>ngFor</a:t>
            </a:r>
            <a:r>
              <a:rPr lang="en-US" sz="2600" dirty="0" smtClean="0">
                <a:solidFill>
                  <a:srgbClr val="FF0000"/>
                </a:solidFill>
              </a:rPr>
              <a:t>, *</a:t>
            </a:r>
            <a:r>
              <a:rPr lang="en-US" sz="2600" dirty="0" err="1" smtClean="0">
                <a:solidFill>
                  <a:srgbClr val="FF0000"/>
                </a:solidFill>
              </a:rPr>
              <a:t>ngIf</a:t>
            </a:r>
            <a:r>
              <a:rPr lang="en-US" sz="2600" dirty="0" smtClean="0">
                <a:solidFill>
                  <a:srgbClr val="FF0000"/>
                </a:solidFill>
              </a:rPr>
              <a:t> , *</a:t>
            </a:r>
            <a:r>
              <a:rPr lang="en-US" sz="2600" smtClean="0">
                <a:solidFill>
                  <a:srgbClr val="FF0000"/>
                </a:solidFill>
              </a:rPr>
              <a:t>ngSwitch  </a:t>
            </a:r>
            <a:r>
              <a:rPr lang="en-US" sz="2600" dirty="0"/>
              <a:t>: structured directives  </a:t>
            </a:r>
            <a:endParaRPr lang="en-US" sz="2600" dirty="0" smtClean="0"/>
          </a:p>
          <a:p>
            <a:pPr>
              <a:lnSpc>
                <a:spcPct val="150000"/>
              </a:lnSpc>
            </a:pPr>
            <a:r>
              <a:rPr lang="en-US" sz="2600" dirty="0" smtClean="0">
                <a:solidFill>
                  <a:srgbClr val="FF0000"/>
                </a:solidFill>
              </a:rPr>
              <a:t>#variable </a:t>
            </a:r>
            <a:r>
              <a:rPr lang="en-US" sz="2600" dirty="0" smtClean="0"/>
              <a:t>: defining variable</a:t>
            </a:r>
          </a:p>
          <a:p>
            <a:pPr>
              <a:lnSpc>
                <a:spcPct val="150000"/>
              </a:lnSpc>
            </a:pPr>
            <a:r>
              <a:rPr lang="en-US" sz="2600" dirty="0" smtClean="0">
                <a:solidFill>
                  <a:srgbClr val="FF0000"/>
                </a:solidFill>
              </a:rPr>
              <a:t>let</a:t>
            </a:r>
            <a:r>
              <a:rPr lang="en-US" sz="2600" dirty="0" smtClean="0"/>
              <a:t> : to define variable  ( </a:t>
            </a:r>
            <a:r>
              <a:rPr lang="en-US" sz="2600" dirty="0" err="1" smtClean="0"/>
              <a:t>Eg</a:t>
            </a:r>
            <a:r>
              <a:rPr lang="en-US" sz="2600" dirty="0" smtClean="0"/>
              <a:t>: *</a:t>
            </a:r>
            <a:r>
              <a:rPr lang="en-US" sz="2600" dirty="0" err="1" smtClean="0"/>
              <a:t>ngFor</a:t>
            </a:r>
            <a:r>
              <a:rPr lang="en-US" sz="2600" dirty="0" smtClean="0"/>
              <a:t>=“let item in items”)</a:t>
            </a:r>
          </a:p>
          <a:p>
            <a:pPr>
              <a:lnSpc>
                <a:spcPct val="150000"/>
              </a:lnSpc>
            </a:pPr>
            <a:endParaRPr lang="en-US" sz="2600" dirty="0" smtClean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Properties and Event bindings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40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4637" y="304800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DEMO TIME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83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05557"/>
            <a:ext cx="9144000" cy="643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Component 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smtClean="0"/>
              <a:t>Component </a:t>
            </a:r>
            <a:r>
              <a:rPr lang="en-US" sz="2600" dirty="0"/>
              <a:t>is a directive which uses shadow DOM to create encapsulate visual behavior. </a:t>
            </a:r>
            <a:r>
              <a:rPr lang="en-US" sz="2600" dirty="0" smtClean="0"/>
              <a:t>(also called </a:t>
            </a:r>
            <a:r>
              <a:rPr lang="en-US" sz="2600" dirty="0" smtClean="0">
                <a:solidFill>
                  <a:srgbClr val="FF0000"/>
                </a:solidFill>
              </a:rPr>
              <a:t>Proto view</a:t>
            </a:r>
            <a:r>
              <a:rPr lang="en-US" sz="2600" dirty="0" smtClean="0"/>
              <a:t>)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6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smtClean="0"/>
              <a:t>Components </a:t>
            </a:r>
            <a:r>
              <a:rPr lang="en-US" sz="2600" dirty="0"/>
              <a:t>are typically used to create UI widgets or to break up the application into smaller components</a:t>
            </a:r>
            <a:r>
              <a:rPr lang="en-US" sz="2600" dirty="0" smtClean="0"/>
              <a:t>.</a:t>
            </a:r>
          </a:p>
          <a:p>
            <a:endParaRPr lang="en-US" sz="26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smtClean="0"/>
              <a:t>Component's </a:t>
            </a:r>
            <a:r>
              <a:rPr lang="en-US" sz="2600" dirty="0"/>
              <a:t>CSS selectors usually trigger on element names.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6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/>
              <a:t>Component has its own shadow view which is attached to the element as a Shadow DOM</a:t>
            </a:r>
            <a:r>
              <a:rPr lang="en-US" sz="2600" dirty="0" smtClean="0"/>
              <a:t>.(React </a:t>
            </a:r>
            <a:r>
              <a:rPr lang="en-US" sz="2600" dirty="0" err="1" smtClean="0"/>
              <a:t>js</a:t>
            </a:r>
            <a:r>
              <a:rPr lang="en-US" sz="2600" dirty="0" smtClean="0"/>
              <a:t> - Virtual DOM)</a:t>
            </a:r>
            <a:endParaRPr lang="en-US" sz="2600" dirty="0"/>
          </a:p>
          <a:p>
            <a:pPr marL="457200" indent="-457200">
              <a:buFont typeface="Arial" pitchFamily="34" charset="0"/>
              <a:buChar char="•"/>
            </a:pPr>
            <a:endParaRPr lang="en-US" sz="2600" dirty="0">
              <a:solidFill>
                <a:srgbClr val="C00000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sz="2600" dirty="0">
              <a:solidFill>
                <a:srgbClr val="C00000"/>
              </a:solidFill>
            </a:endParaRPr>
          </a:p>
          <a:p>
            <a:endParaRPr lang="en-US" sz="2400" dirty="0"/>
          </a:p>
          <a:p>
            <a:pPr marL="2286000" lvl="4" indent="-457200">
              <a:buFont typeface="Arial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Component</a:t>
            </a:r>
            <a:endParaRPr lang="en-US" sz="3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87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05557"/>
            <a:ext cx="9144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A component in Angular has a life-cycle, a number of different phases it goes through from birth to death</a:t>
            </a:r>
            <a:r>
              <a:rPr lang="en-IN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add </a:t>
            </a:r>
            <a:r>
              <a:rPr lang="en-IN" sz="2800" dirty="0"/>
              <a:t>some specific methods to </a:t>
            </a:r>
            <a:r>
              <a:rPr lang="en-IN" sz="2800" dirty="0" smtClean="0"/>
              <a:t> </a:t>
            </a:r>
            <a:r>
              <a:rPr lang="en-IN" sz="2800" dirty="0"/>
              <a:t>component class which get called during each of these life-cycle </a:t>
            </a:r>
            <a:r>
              <a:rPr lang="en-IN" sz="2800" dirty="0" smtClean="0"/>
              <a:t>phases called </a:t>
            </a:r>
            <a:r>
              <a:rPr lang="en-IN" sz="2800" i="1" dirty="0" smtClean="0">
                <a:solidFill>
                  <a:srgbClr val="FF0000"/>
                </a:solidFill>
              </a:rPr>
              <a:t>hooks</a:t>
            </a:r>
            <a:r>
              <a:rPr lang="en-IN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>
              <a:solidFill>
                <a:srgbClr val="C00000"/>
              </a:solidFill>
            </a:endParaRPr>
          </a:p>
          <a:p>
            <a:endParaRPr lang="en-US" sz="2400" dirty="0"/>
          </a:p>
          <a:p>
            <a:pPr marL="2286000" lvl="4" indent="-457200">
              <a:buFont typeface="Arial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FFFF00"/>
                </a:solidFill>
              </a:rPr>
              <a:t>Component Lifecycle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5" name="Picture 4" descr="Lifecycle Hook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648930"/>
            <a:ext cx="3733800" cy="4361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07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922" y="569049"/>
            <a:ext cx="9144000" cy="6478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500" dirty="0" smtClean="0"/>
              <a:t>Constructor: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5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This is invoked when Angular creates a component or directive by </a:t>
            </a:r>
            <a:r>
              <a:rPr lang="en-US" altLang="en-US" sz="2500" dirty="0" smtClean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calling </a:t>
            </a:r>
            <a:r>
              <a:rPr lang="en-US" altLang="en-US" sz="2500" dirty="0" smtClean="0">
                <a:solidFill>
                  <a:srgbClr val="FF0000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new</a:t>
            </a:r>
            <a:r>
              <a:rPr lang="en-US" altLang="en-US" sz="2500" dirty="0" smtClean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 on</a:t>
            </a:r>
            <a:r>
              <a:rPr lang="en-US" altLang="en-US" sz="25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 the </a:t>
            </a:r>
            <a:r>
              <a:rPr lang="en-US" altLang="en-US" sz="2500" dirty="0" smtClean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class.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en-US" sz="2500" dirty="0" smtClean="0">
              <a:solidFill>
                <a:srgbClr val="333333"/>
              </a:solidFill>
              <a:latin typeface="Helvetica" panose="020B0604020202020204" pitchFamily="34" charset="0"/>
              <a:ea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500" dirty="0" err="1" smtClean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ngOnChanges</a:t>
            </a:r>
            <a:endParaRPr lang="en-US" altLang="en-US" sz="2500" dirty="0" smtClean="0">
              <a:solidFill>
                <a:srgbClr val="333333"/>
              </a:solidFill>
              <a:latin typeface="Helvetica" panose="020B0604020202020204" pitchFamily="34" charset="0"/>
              <a:ea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500" dirty="0"/>
              <a:t>Invoked </a:t>
            </a:r>
            <a:r>
              <a:rPr lang="en-IN" sz="2500" b="1" dirty="0"/>
              <a:t>every</a:t>
            </a:r>
            <a:r>
              <a:rPr lang="en-IN" sz="2500" dirty="0"/>
              <a:t> time there is a change in one of </a:t>
            </a:r>
            <a:r>
              <a:rPr lang="en-IN" sz="2500" dirty="0" smtClean="0"/>
              <a:t>the</a:t>
            </a:r>
            <a:r>
              <a:rPr lang="en-IN" sz="2500" dirty="0"/>
              <a:t> </a:t>
            </a:r>
            <a:r>
              <a:rPr lang="en-IN" sz="2500" i="1" dirty="0">
                <a:solidFill>
                  <a:srgbClr val="FF0000"/>
                </a:solidFill>
              </a:rPr>
              <a:t>inpu</a:t>
            </a:r>
            <a:r>
              <a:rPr lang="en-IN" sz="2500" i="1" dirty="0"/>
              <a:t>t</a:t>
            </a:r>
            <a:r>
              <a:rPr lang="en-IN" sz="2500" dirty="0"/>
              <a:t> properties of the component</a:t>
            </a:r>
            <a:r>
              <a:rPr lang="en-IN" sz="2500" dirty="0" smtClean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IN" sz="25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500" dirty="0" err="1" smtClean="0"/>
              <a:t>ngOnInit</a:t>
            </a:r>
            <a:endParaRPr lang="en-IN" sz="25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5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Invoked when given component has been initialized.</a:t>
            </a:r>
            <a:br>
              <a:rPr lang="en-US" altLang="en-US" sz="25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</a:br>
            <a:r>
              <a:rPr lang="en-US" altLang="en-US" sz="25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This hook is only called </a:t>
            </a:r>
            <a:r>
              <a:rPr lang="en-US" altLang="en-US" sz="2500" b="1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once</a:t>
            </a:r>
            <a:r>
              <a:rPr lang="en-US" altLang="en-US" sz="2500" dirty="0">
                <a:solidFill>
                  <a:srgbClr val="333333"/>
                </a:solidFill>
                <a:latin typeface="Helvetica" panose="020B0604020202020204" pitchFamily="34" charset="0"/>
                <a:ea typeface="Times New Roman" panose="02020603050405020304" pitchFamily="18" charset="0"/>
              </a:rPr>
              <a:t> after the first </a:t>
            </a:r>
            <a:r>
              <a:rPr lang="en-US" altLang="en-US" sz="2500" dirty="0" err="1"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ngOnChanges</a:t>
            </a:r>
            <a:endParaRPr lang="en-US" altLang="en-US" sz="2500" dirty="0">
              <a:latin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err="1" smtClean="0"/>
              <a:t>ngDoCheck</a:t>
            </a:r>
            <a:endParaRPr lang="en-IN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800" dirty="0"/>
              <a:t>Invoked when the change detector of the given component is invoked. It allows us to implement our own change detection algorithm for the given component</a:t>
            </a:r>
            <a:r>
              <a:rPr lang="en-IN" sz="2800" dirty="0" smtClean="0"/>
              <a:t>.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Component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82406"/>
            <a:ext cx="231154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.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2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5922" y="569049"/>
            <a:ext cx="9144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500" dirty="0" smtClean="0">
                <a:solidFill>
                  <a:srgbClr val="FF0000"/>
                </a:solidFill>
              </a:rPr>
              <a:t>Hooks for the Component Children</a:t>
            </a:r>
          </a:p>
          <a:p>
            <a:endParaRPr lang="en-IN" sz="2500" dirty="0" smtClean="0">
              <a:solidFill>
                <a:srgbClr val="FF0000"/>
              </a:solidFill>
            </a:endParaRPr>
          </a:p>
          <a:p>
            <a:r>
              <a:rPr lang="en-IN" sz="2500" b="1" dirty="0" err="1"/>
              <a:t>ngAfterContentInit</a:t>
            </a:r>
            <a:endParaRPr lang="en-IN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Invoked </a:t>
            </a:r>
            <a:r>
              <a:rPr lang="en-IN" sz="2500" i="1" dirty="0"/>
              <a:t>after</a:t>
            </a:r>
            <a:r>
              <a:rPr lang="en-IN" sz="2500" dirty="0"/>
              <a:t> Angular performs any content projection into the components </a:t>
            </a:r>
            <a:r>
              <a:rPr lang="en-IN" sz="2500" dirty="0" smtClean="0"/>
              <a:t>view.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500" dirty="0" smtClean="0"/>
          </a:p>
          <a:p>
            <a:r>
              <a:rPr lang="en-IN" sz="2400" b="1" dirty="0" err="1"/>
              <a:t>ngAfterContentChecked</a:t>
            </a: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Invoked each time the content of the given component has been checked by the change detection mechanism of Angular.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 smtClean="0"/>
          </a:p>
          <a:p>
            <a:r>
              <a:rPr lang="en-IN" sz="2400" b="1" dirty="0" err="1" smtClean="0"/>
              <a:t>ngAfterViewInit</a:t>
            </a: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Invoked when the component’s view has been fully initialized.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dirty="0" smtClean="0"/>
          </a:p>
          <a:p>
            <a:r>
              <a:rPr lang="en-IN" sz="2400" b="1" dirty="0" err="1" smtClean="0"/>
              <a:t>ngAfterViewChecked</a:t>
            </a: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Invoked each time the view of the given component has been checked by the change detection mechanism of Angular.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Component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82406"/>
            <a:ext cx="231154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.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61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  –Elvis Operator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66" y="1253836"/>
            <a:ext cx="710565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91" y="3886200"/>
            <a:ext cx="5867400" cy="1878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055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05557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286000" lvl="4" indent="-457200">
              <a:buFont typeface="Arial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-20782" y="0"/>
            <a:ext cx="9164782" cy="584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Angular – Pipe</a:t>
            </a:r>
            <a:endParaRPr lang="en-US" sz="3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395" y="762000"/>
            <a:ext cx="896042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endParaRPr lang="en-US" sz="26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600" b="1" dirty="0" smtClean="0"/>
              <a:t>Pipes (filters) </a:t>
            </a:r>
            <a:r>
              <a:rPr lang="en-US" sz="2600" dirty="0"/>
              <a:t>- Services that transform values for display. We can put pipes in our templates to improve the user experience. </a:t>
            </a:r>
            <a:endParaRPr lang="en-US" sz="2600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sz="2600" dirty="0"/>
          </a:p>
          <a:p>
            <a:r>
              <a:rPr lang="en-US" sz="2600" dirty="0" smtClean="0"/>
              <a:t>	</a:t>
            </a:r>
            <a:r>
              <a:rPr lang="en-US" sz="2600" dirty="0" smtClean="0">
                <a:solidFill>
                  <a:srgbClr val="FF0000"/>
                </a:solidFill>
              </a:rPr>
              <a:t>price </a:t>
            </a:r>
            <a:r>
              <a:rPr lang="en-US" sz="2600" dirty="0">
                <a:solidFill>
                  <a:srgbClr val="FF0000"/>
                </a:solidFill>
              </a:rPr>
              <a:t>| </a:t>
            </a:r>
            <a:r>
              <a:rPr lang="en-US" sz="2600" dirty="0" err="1">
                <a:solidFill>
                  <a:srgbClr val="FF0000"/>
                </a:solidFill>
              </a:rPr>
              <a:t>currency:'USD':true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600" dirty="0" smtClean="0"/>
          </a:p>
          <a:p>
            <a:r>
              <a:rPr lang="en-US" sz="2600" dirty="0"/>
              <a:t>	</a:t>
            </a:r>
            <a:r>
              <a:rPr lang="en-US" sz="2600" dirty="0" smtClean="0"/>
              <a:t>displays </a:t>
            </a:r>
            <a:r>
              <a:rPr lang="en-US" sz="2600" dirty="0"/>
              <a:t>a price of "42.33" as $42.33.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67484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41734"/>
            <a:ext cx="8446258" cy="542498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r>
              <a:rPr lang="en-IN" sz="3300" dirty="0">
                <a:solidFill>
                  <a:srgbClr val="FFFF00"/>
                </a:solidFill>
              </a:rPr>
              <a:t>Angular 7</a:t>
            </a:r>
            <a:r>
              <a:rPr lang="en-IN" sz="3300" dirty="0" smtClean="0">
                <a:solidFill>
                  <a:srgbClr val="FFFF00"/>
                </a:solidFill>
              </a:rPr>
              <a:t>.0 toolchain</a:t>
            </a:r>
            <a:endParaRPr lang="en-IN" sz="3300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442" y="614940"/>
            <a:ext cx="8912557" cy="877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 smtClean="0">
                <a:latin typeface="Bahnschrift" panose="020B0502040204020203" pitchFamily="34" charset="0"/>
              </a:rPr>
              <a:t>Node </a:t>
            </a:r>
            <a:r>
              <a:rPr lang="en-IN" sz="2400" dirty="0" err="1" smtClean="0">
                <a:latin typeface="Bahnschrift" panose="020B0502040204020203" pitchFamily="34" charset="0"/>
              </a:rPr>
              <a:t>js</a:t>
            </a:r>
            <a:r>
              <a:rPr lang="en-IN" sz="2400" smtClean="0">
                <a:latin typeface="Bahnschrift" panose="020B0502040204020203" pitchFamily="34" charset="0"/>
              </a:rPr>
              <a:t>  </a:t>
            </a:r>
            <a:r>
              <a:rPr lang="en-IN" sz="2400" smtClean="0">
                <a:latin typeface="Bahnschrift" panose="020B0502040204020203" pitchFamily="34" charset="0"/>
              </a:rPr>
              <a:t>&gt;</a:t>
            </a:r>
            <a:r>
              <a:rPr lang="en-IN" sz="2400" smtClean="0">
                <a:latin typeface="Bahnschrift" panose="020B0502040204020203" pitchFamily="34" charset="0"/>
              </a:rPr>
              <a:t>10.16</a:t>
            </a:r>
            <a:endParaRPr lang="en-IN" sz="2400" dirty="0" smtClean="0">
              <a:latin typeface="Bahnschrif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 err="1">
                <a:latin typeface="Bahnschrift" panose="020B0502040204020203" pitchFamily="34" charset="0"/>
              </a:rPr>
              <a:t>n</a:t>
            </a:r>
            <a:r>
              <a:rPr lang="en-IN" sz="2400" dirty="0" err="1" smtClean="0">
                <a:latin typeface="Bahnschrift" panose="020B0502040204020203" pitchFamily="34" charset="0"/>
              </a:rPr>
              <a:t>pm</a:t>
            </a:r>
            <a:r>
              <a:rPr lang="en-IN" sz="2400" dirty="0" smtClean="0">
                <a:latin typeface="Bahnschrift" panose="020B0502040204020203" pitchFamily="34" charset="0"/>
              </a:rPr>
              <a:t> or ng to download modules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 smtClean="0">
                <a:latin typeface="Bahnschrift" panose="020B0502040204020203" pitchFamily="34" charset="0"/>
              </a:rPr>
              <a:t>Typescript with built-in ES6 support and </a:t>
            </a:r>
            <a:r>
              <a:rPr lang="en-IN" sz="2400" dirty="0" err="1" smtClean="0">
                <a:latin typeface="Bahnschrift" panose="020B0502040204020203" pitchFamily="34" charset="0"/>
              </a:rPr>
              <a:t>transpilation</a:t>
            </a:r>
            <a:endParaRPr lang="en-IN" sz="2400" dirty="0" smtClean="0">
              <a:latin typeface="Bahnschrif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 err="1" smtClean="0">
                <a:latin typeface="Bahnschrift" panose="020B0502040204020203" pitchFamily="34" charset="0"/>
              </a:rPr>
              <a:t>Webpack</a:t>
            </a:r>
            <a:r>
              <a:rPr lang="en-IN" sz="2400" dirty="0" smtClean="0">
                <a:latin typeface="Bahnschrift" panose="020B0502040204020203" pitchFamily="34" charset="0"/>
              </a:rPr>
              <a:t> for build automation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>
                <a:latin typeface="Bahnschrift" panose="020B0502040204020203" pitchFamily="34" charset="0"/>
              </a:rPr>
              <a:t>n</a:t>
            </a:r>
            <a:r>
              <a:rPr lang="en-IN" sz="2400" dirty="0" smtClean="0">
                <a:latin typeface="Bahnschrift" panose="020B0502040204020203" pitchFamily="34" charset="0"/>
              </a:rPr>
              <a:t>g-cli for command line interface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 smtClean="0">
                <a:latin typeface="Bahnschrift" panose="020B0502040204020203" pitchFamily="34" charset="0"/>
              </a:rPr>
              <a:t>Jasmine with Karma test automation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 smtClean="0">
                <a:latin typeface="Bahnschrift" panose="020B0502040204020203" pitchFamily="34" charset="0"/>
              </a:rPr>
              <a:t>Protractor and selenium for E2E Testing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 err="1">
                <a:latin typeface="Bahnschrift" panose="020B0502040204020203" pitchFamily="34" charset="0"/>
              </a:rPr>
              <a:t>t</a:t>
            </a:r>
            <a:r>
              <a:rPr lang="en-IN" sz="2400" dirty="0" err="1" smtClean="0">
                <a:latin typeface="Bahnschrift" panose="020B0502040204020203" pitchFamily="34" charset="0"/>
              </a:rPr>
              <a:t>slint</a:t>
            </a:r>
            <a:r>
              <a:rPr lang="en-IN" sz="2400" dirty="0" smtClean="0">
                <a:latin typeface="Bahnschrift" panose="020B0502040204020203" pitchFamily="34" charset="0"/>
              </a:rPr>
              <a:t> to validate code to meet coding standards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 smtClean="0">
                <a:latin typeface="Bahnschrift" panose="020B0502040204020203" pitchFamily="34" charset="0"/>
              </a:rPr>
              <a:t>Bootstrap / Angular material Design for CSS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 smtClean="0">
                <a:latin typeface="Bahnschrift" panose="020B0502040204020203" pitchFamily="34" charset="0"/>
              </a:rPr>
              <a:t>Visual Studio Code IDE with plugins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 dirty="0" smtClean="0">
                <a:latin typeface="Bahnschrift" panose="020B0502040204020203" pitchFamily="34" charset="0"/>
              </a:rPr>
              <a:t>Git  / Jenkins for continues integration and delivery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sz="2400" dirty="0" smtClean="0">
              <a:latin typeface="Bahnschrift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sz="2400" dirty="0">
              <a:latin typeface="Bahnschrift" panose="020B0502040204020203" pitchFamily="34" charset="0"/>
            </a:endParaRPr>
          </a:p>
          <a:p>
            <a:endParaRPr lang="en-IN" sz="2400" dirty="0">
              <a:latin typeface="Bahnschrift" panose="020B0502040204020203" pitchFamily="34" charset="0"/>
            </a:endParaRPr>
          </a:p>
          <a:p>
            <a:endParaRPr lang="en-IN" sz="2400" dirty="0">
              <a:latin typeface="Bahnschrift" panose="020B0502040204020203" pitchFamily="34" charset="0"/>
            </a:endParaRPr>
          </a:p>
          <a:p>
            <a:pPr fontAlgn="base"/>
            <a:endParaRPr lang="en-IN" sz="2400" dirty="0">
              <a:latin typeface="Bahnschrift" panose="020B0502040204020203" pitchFamily="34" charset="0"/>
            </a:endParaRPr>
          </a:p>
          <a:p>
            <a:endParaRPr lang="en-IN" sz="2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4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57250"/>
            <a:ext cx="9144000" cy="461665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Angular 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0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0236" y="-16207"/>
            <a:ext cx="9144000" cy="64633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Angular </a:t>
            </a:r>
            <a:r>
              <a:rPr lang="en-IN" sz="3600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8</a:t>
            </a:r>
            <a:endParaRPr lang="en-IN" sz="3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630124"/>
            <a:ext cx="11430000" cy="67612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600" y="762000"/>
            <a:ext cx="13716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65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5960</TotalTime>
  <Words>2121</Words>
  <Application>Microsoft Office PowerPoint</Application>
  <PresentationFormat>On-screen Show (4:3)</PresentationFormat>
  <Paragraphs>660</Paragraphs>
  <Slides>68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Arial</vt:lpstr>
      <vt:lpstr>Bahnschrift</vt:lpstr>
      <vt:lpstr>Calibri</vt:lpstr>
      <vt:lpstr>Calibri Light</vt:lpstr>
      <vt:lpstr>Consolas</vt:lpstr>
      <vt:lpstr>Courier New</vt:lpstr>
      <vt:lpstr>Helvetica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GOOD MORNING</vt:lpstr>
      <vt:lpstr>Web Challenge Now</vt:lpstr>
      <vt:lpstr>PowerPoint Presentation</vt:lpstr>
      <vt:lpstr>PowerPoint Presentation</vt:lpstr>
      <vt:lpstr>PowerPoint Presentation</vt:lpstr>
      <vt:lpstr>PowerPoint Presentation</vt:lpstr>
      <vt:lpstr>Angular </vt:lpstr>
      <vt:lpstr>PowerPoint Presentation</vt:lpstr>
      <vt:lpstr>Angular 6.0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JS 2.0</dc:title>
  <dc:creator>Administrator</dc:creator>
  <cp:keywords>s</cp:keywords>
  <cp:lastModifiedBy>DSR Murthy</cp:lastModifiedBy>
  <cp:revision>1412</cp:revision>
  <dcterms:created xsi:type="dcterms:W3CDTF">2006-08-16T00:00:00Z</dcterms:created>
  <dcterms:modified xsi:type="dcterms:W3CDTF">2019-07-03T04:21:37Z</dcterms:modified>
</cp:coreProperties>
</file>